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7"/>
  </p:notesMasterIdLst>
  <p:handoutMasterIdLst>
    <p:handoutMasterId r:id="rId28"/>
  </p:handoutMasterIdLst>
  <p:sldIdLst>
    <p:sldId id="256" r:id="rId5"/>
    <p:sldId id="257" r:id="rId6"/>
    <p:sldId id="258" r:id="rId7"/>
    <p:sldId id="266" r:id="rId8"/>
    <p:sldId id="284" r:id="rId9"/>
    <p:sldId id="273" r:id="rId10"/>
    <p:sldId id="274" r:id="rId11"/>
    <p:sldId id="275" r:id="rId12"/>
    <p:sldId id="276" r:id="rId13"/>
    <p:sldId id="277" r:id="rId14"/>
    <p:sldId id="264" r:id="rId15"/>
    <p:sldId id="265" r:id="rId16"/>
    <p:sldId id="278" r:id="rId17"/>
    <p:sldId id="279" r:id="rId18"/>
    <p:sldId id="280" r:id="rId19"/>
    <p:sldId id="281" r:id="rId20"/>
    <p:sldId id="259" r:id="rId21"/>
    <p:sldId id="260" r:id="rId22"/>
    <p:sldId id="261" r:id="rId23"/>
    <p:sldId id="282" r:id="rId24"/>
    <p:sldId id="283" r:id="rId25"/>
    <p:sldId id="262" r:id="rId26"/>
  </p:sldIdLst>
  <p:sldSz cx="12188825"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9292E2-1190-490B-BCE0-8EFE6409CBAC}" v="6" dt="2019-09-11T09:30:36.659"/>
  </p1510:revLst>
</p1510:revInfo>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varScale="1">
        <p:scale>
          <a:sx n="72" d="100"/>
          <a:sy n="72" d="100"/>
        </p:scale>
        <p:origin x="660" y="66"/>
      </p:cViewPr>
      <p:guideLst>
        <p:guide pos="3839"/>
        <p:guide orient="horz" pos="2160"/>
      </p:guideLst>
    </p:cSldViewPr>
  </p:slideViewPr>
  <p:notesTextViewPr>
    <p:cViewPr>
      <p:scale>
        <a:sx n="1" d="1"/>
        <a:sy n="1" d="1"/>
      </p:scale>
      <p:origin x="0" y="0"/>
    </p:cViewPr>
  </p:notesTextViewPr>
  <p:notesViewPr>
    <p:cSldViewPr showGuides="1">
      <p:cViewPr varScale="1">
        <p:scale>
          <a:sx n="88" d="100"/>
          <a:sy n="88" d="100"/>
        </p:scale>
        <p:origin x="29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40C66D14-5CD3-4EE9-88C1-E0E0745FC62F}" type="datetime1">
              <a:rPr lang="nl-NL" smtClean="0"/>
              <a:t>11-9-2019</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nl-NL" smtClean="0"/>
              <a:t>‹nr.›</a:t>
            </a:fld>
            <a:endParaRPr lang="nl-NL"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25CDD20F-CAB5-4F3D-801E-267BF0D45B7B}" type="datetime1">
              <a:rPr lang="nl-NL" smtClean="0"/>
              <a:t>11-9-2019</a:t>
            </a:fld>
            <a:endParaRPr lang="nl-NL" dirty="0"/>
          </a:p>
        </p:txBody>
      </p:sp>
      <p:sp>
        <p:nvSpPr>
          <p:cNvPr id="4" name="Tijdelijke aanduiding voor dia-afbeelding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nl-NL" smtClean="0"/>
              <a:t>‹nr.›</a:t>
            </a:fld>
            <a:endParaRPr lang="nl-NL"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01F2A70B-78F2-4DCF-B53B-C990D2FAFB8A}" type="slidenum">
              <a:rPr lang="nl-NL" smtClean="0"/>
              <a:t>1</a:t>
            </a:fld>
            <a:endParaRPr lang="nl-NL" dirty="0"/>
          </a:p>
        </p:txBody>
      </p:sp>
    </p:spTree>
    <p:extLst>
      <p:ext uri="{BB962C8B-B14F-4D97-AF65-F5344CB8AC3E}">
        <p14:creationId xmlns:p14="http://schemas.microsoft.com/office/powerpoint/2010/main" val="3271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rtl="0"/>
            <a:fld id="{01F2A70B-78F2-4DCF-B53B-C990D2FAFB8A}" type="slidenum">
              <a:rPr lang="nl-NL" smtClean="0"/>
              <a:t>2</a:t>
            </a:fld>
            <a:endParaRPr lang="nl-NL" dirty="0"/>
          </a:p>
        </p:txBody>
      </p:sp>
    </p:spTree>
    <p:extLst>
      <p:ext uri="{BB962C8B-B14F-4D97-AF65-F5344CB8AC3E}">
        <p14:creationId xmlns:p14="http://schemas.microsoft.com/office/powerpoint/2010/main" val="662950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2413" y="1905000"/>
            <a:ext cx="9144000" cy="2667000"/>
          </a:xfrm>
        </p:spPr>
        <p:txBody>
          <a:bodyPr rtlCol="0">
            <a:noAutofit/>
          </a:bodyPr>
          <a:lstStyle>
            <a:lvl1pPr>
              <a:defRPr sz="5400"/>
            </a:lvl1pPr>
          </a:lstStyle>
          <a:p>
            <a:pPr rtl="0"/>
            <a:r>
              <a:rPr lang="nl-NL"/>
              <a:t>Klik om stijl te bewerken</a:t>
            </a:r>
            <a:endParaRPr lang="nl-NL" dirty="0"/>
          </a:p>
        </p:txBody>
      </p:sp>
      <p:grpSp>
        <p:nvGrpSpPr>
          <p:cNvPr id="256" name="lijn" descr="Afbeelding van lijn"/>
          <p:cNvGrpSpPr/>
          <p:nvPr/>
        </p:nvGrpSpPr>
        <p:grpSpPr bwMode="invGray">
          <a:xfrm>
            <a:off x="1584896" y="4724400"/>
            <a:ext cx="8631936" cy="64008"/>
            <a:chOff x="-4110038" y="2703513"/>
            <a:chExt cx="17394239" cy="160336"/>
          </a:xfrm>
          <a:solidFill>
            <a:schemeClr val="accent1"/>
          </a:solidFill>
        </p:grpSpPr>
        <p:sp>
          <p:nvSpPr>
            <p:cNvPr id="257"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8"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9"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0"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1"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2"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3"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4"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5"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6"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7"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8"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9"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0"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1"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2"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3"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4"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5"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6"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7"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8"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9"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0"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1"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2"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3"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4"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5"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6"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7"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8"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9"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0"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1"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2"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3"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4"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5"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6"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7"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8"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9"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0"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1"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2"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3"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4"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5"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6"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7"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8"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9"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0"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1"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2"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3"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4"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5"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6"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7"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8"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9"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0"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1"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2"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3"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4"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5"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6"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7"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8"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9"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0"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1"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2"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3"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4"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5"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6"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7"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8"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9"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0"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1"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2"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3"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4"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5"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6"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7"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8"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9"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0"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1"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2"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3"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4"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5"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6"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7"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8"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9"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0"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1"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2"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3"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4"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5"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6"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7"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8"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9"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0"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1"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2"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3"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4"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5"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6"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7"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8"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9"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grpSp>
      <p:sp>
        <p:nvSpPr>
          <p:cNvPr id="3" name="Subtitel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nl-NL"/>
              <a:t>Klikken om de ondertitelstijl van het model te bewerken</a:t>
            </a:r>
            <a:endParaRPr lang="nl-NL"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7" name="lijn" descr="Afbeelding van lijn"/>
          <p:cNvGrpSpPr/>
          <p:nvPr/>
        </p:nvGrpSpPr>
        <p:grpSpPr bwMode="invGray">
          <a:xfrm>
            <a:off x="1522413" y="1514475"/>
            <a:ext cx="10569575" cy="64008"/>
            <a:chOff x="1522413" y="1514475"/>
            <a:chExt cx="10569575" cy="64008"/>
          </a:xfrm>
        </p:grpSpPr>
        <p:sp>
          <p:nvSpPr>
            <p:cNvPr id="8" name="Vrije v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 name="Vrije v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0" name="Vrije v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verticale tekst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9962EAD9-7313-4352-A34B-E634A10492E7}" type="datetime1">
              <a:rPr lang="nl-NL" smtClean="0"/>
              <a:t>11-9-2019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0361612" y="274639"/>
            <a:ext cx="1371600" cy="5901747"/>
          </a:xfrm>
        </p:spPr>
        <p:txBody>
          <a:bodyPr vert="eaVert" rtlCol="0"/>
          <a:lstStyle/>
          <a:p>
            <a:pPr rtl="0"/>
            <a:r>
              <a:rPr lang="nl-NL"/>
              <a:t>Klik om stijl te bewerken</a:t>
            </a:r>
            <a:endParaRPr lang="nl-NL" dirty="0"/>
          </a:p>
        </p:txBody>
      </p:sp>
      <p:grpSp>
        <p:nvGrpSpPr>
          <p:cNvPr id="7" name="lijn" descr="Afbeelding van lijn"/>
          <p:cNvGrpSpPr/>
          <p:nvPr/>
        </p:nvGrpSpPr>
        <p:grpSpPr bwMode="invGray">
          <a:xfrm rot="5400000">
            <a:off x="6864412" y="3472598"/>
            <a:ext cx="6492240" cy="64008"/>
            <a:chOff x="1522413" y="1514475"/>
            <a:chExt cx="10569575" cy="64008"/>
          </a:xfrm>
        </p:grpSpPr>
        <p:sp>
          <p:nvSpPr>
            <p:cNvPr id="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verticale tekst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445C041E-204D-45DB-AE00-84DB2FF0C6D1}" type="datetime1">
              <a:rPr lang="nl-NL" smtClean="0"/>
              <a:t>11-9-2019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p>
            <a:pPr rtl="0"/>
            <a:r>
              <a:rPr lang="nl-NL"/>
              <a:t>Klik om stijl te bewerken</a:t>
            </a:r>
            <a:endParaRPr lang="nl-NL" dirty="0"/>
          </a:p>
        </p:txBody>
      </p:sp>
      <p:grpSp>
        <p:nvGrpSpPr>
          <p:cNvPr id="167" name="lijn" descr="Afbeelding van lijn"/>
          <p:cNvGrpSpPr/>
          <p:nvPr/>
        </p:nvGrpSpPr>
        <p:grpSpPr bwMode="invGray">
          <a:xfrm>
            <a:off x="1522413" y="1514475"/>
            <a:ext cx="10569575" cy="64008"/>
            <a:chOff x="1522413" y="1514475"/>
            <a:chExt cx="10569575" cy="64008"/>
          </a:xfrm>
        </p:grpSpPr>
        <p:sp>
          <p:nvSpPr>
            <p:cNvPr id="16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inhoud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D6317E5C-2583-4CB2-AD3B-6702C46CE7A5}" type="datetime1">
              <a:rPr lang="nl-NL" smtClean="0"/>
              <a:t>11-9-2019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522413" y="1905000"/>
            <a:ext cx="9144000" cy="2667000"/>
          </a:xfrm>
        </p:spPr>
        <p:txBody>
          <a:bodyPr rtlCol="0" anchor="b">
            <a:noAutofit/>
          </a:bodyPr>
          <a:lstStyle>
            <a:lvl1pPr algn="l">
              <a:defRPr sz="4400" b="0" cap="none" baseline="0"/>
            </a:lvl1pPr>
          </a:lstStyle>
          <a:p>
            <a:pPr rtl="0"/>
            <a:r>
              <a:rPr lang="nl-NL"/>
              <a:t>Klik om stijl te bewerken</a:t>
            </a:r>
            <a:endParaRPr lang="nl-NL" dirty="0"/>
          </a:p>
        </p:txBody>
      </p:sp>
      <p:grpSp>
        <p:nvGrpSpPr>
          <p:cNvPr id="255" name="lijn" descr="Afbeelding van lijn"/>
          <p:cNvGrpSpPr/>
          <p:nvPr/>
        </p:nvGrpSpPr>
        <p:grpSpPr bwMode="invGray">
          <a:xfrm>
            <a:off x="1584896" y="4724400"/>
            <a:ext cx="8631936" cy="64008"/>
            <a:chOff x="-4110038" y="2703513"/>
            <a:chExt cx="17394239" cy="160336"/>
          </a:xfrm>
          <a:solidFill>
            <a:schemeClr val="accent1"/>
          </a:solidFill>
        </p:grpSpPr>
        <p:sp>
          <p:nvSpPr>
            <p:cNvPr id="256"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7"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8"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9"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0"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1"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2"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3"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4"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5"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6"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7"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8"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9"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0"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1"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2"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3"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4"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5"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6"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7"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8"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9"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0"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1"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2"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3"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4"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5"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6"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7"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8"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9"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0"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1"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2"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3"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4"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5"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6"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7"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8"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9"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0"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1"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2"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3"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4"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5"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6"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7"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8"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9"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0"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1"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2"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3"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4"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5"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6"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7"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8"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9"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0"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1"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2"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3"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4"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5"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6"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7"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8"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9"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0"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1"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2"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3"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4"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5"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6"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7"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8"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9"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0"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1"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2"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3"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4"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5"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6"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7"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8"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9"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0"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1"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2"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3"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4"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5"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6"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7"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8"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9"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0"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1"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2"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3"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4"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5"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6"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7"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8"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9"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0"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1"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2"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3"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4"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5"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6"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7"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8"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grpSp>
      <p:sp>
        <p:nvSpPr>
          <p:cNvPr id="3" name="Tijdelijke aanduiding voor tekst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224B533B-F90F-4F9B-A5D4-3D47686AA61C}" type="datetime1">
              <a:rPr lang="nl-NL" smtClean="0"/>
              <a:t>11-9-2019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p>
            <a:pPr rtl="0"/>
            <a:r>
              <a:rPr lang="nl-NL"/>
              <a:t>Klik om stijl te bewerken</a:t>
            </a:r>
            <a:endParaRPr lang="nl-NL" dirty="0"/>
          </a:p>
        </p:txBody>
      </p:sp>
      <p:grpSp>
        <p:nvGrpSpPr>
          <p:cNvPr id="158" name="lijn" descr="Afbeelding van lijn"/>
          <p:cNvGrpSpPr/>
          <p:nvPr/>
        </p:nvGrpSpPr>
        <p:grpSpPr bwMode="invGray">
          <a:xfrm>
            <a:off x="1522413" y="1514475"/>
            <a:ext cx="10569575" cy="64008"/>
            <a:chOff x="1522413" y="1514475"/>
            <a:chExt cx="10569575" cy="64008"/>
          </a:xfrm>
        </p:grpSpPr>
        <p:sp>
          <p:nvSpPr>
            <p:cNvPr id="159"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0"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1"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inhoud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4" name="Tijdelijke aanduiding voor inhoud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F730F3EA-90CE-4E5A-81D1-30613A2D91A9}" type="datetime1">
              <a:rPr lang="nl-NL" smtClean="0"/>
              <a:t>11-9-2019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lvl1pPr>
              <a:defRPr/>
            </a:lvl1pPr>
          </a:lstStyle>
          <a:p>
            <a:pPr rtl="0"/>
            <a:r>
              <a:rPr lang="nl-NL"/>
              <a:t>Klik om stijl te bewerken</a:t>
            </a:r>
            <a:endParaRPr lang="nl-NL" dirty="0"/>
          </a:p>
        </p:txBody>
      </p:sp>
      <p:grpSp>
        <p:nvGrpSpPr>
          <p:cNvPr id="160" name="lijn" descr="Afbeelding van lijn"/>
          <p:cNvGrpSpPr/>
          <p:nvPr/>
        </p:nvGrpSpPr>
        <p:grpSpPr bwMode="invGray">
          <a:xfrm>
            <a:off x="1522413" y="1514475"/>
            <a:ext cx="10569575" cy="64008"/>
            <a:chOff x="1522413" y="1514475"/>
            <a:chExt cx="10569575" cy="64008"/>
          </a:xfrm>
        </p:grpSpPr>
        <p:sp>
          <p:nvSpPr>
            <p:cNvPr id="161" name="Vrije v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tekst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tekst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8" name="Tijdelijke aanduiding voor voettekst 7"/>
          <p:cNvSpPr>
            <a:spLocks noGrp="1"/>
          </p:cNvSpPr>
          <p:nvPr>
            <p:ph type="ftr" sz="quarter" idx="11"/>
          </p:nvPr>
        </p:nvSpPr>
        <p:spPr/>
        <p:txBody>
          <a:bodyPr rtlCol="0"/>
          <a:lstStyle/>
          <a:p>
            <a:pPr rtl="0"/>
            <a:endParaRPr lang="nl-NL" dirty="0"/>
          </a:p>
        </p:txBody>
      </p:sp>
      <p:sp>
        <p:nvSpPr>
          <p:cNvPr id="7" name="Tijdelijke aanduiding voor datum 6"/>
          <p:cNvSpPr>
            <a:spLocks noGrp="1"/>
          </p:cNvSpPr>
          <p:nvPr>
            <p:ph type="dt" sz="half" idx="10"/>
          </p:nvPr>
        </p:nvSpPr>
        <p:spPr/>
        <p:txBody>
          <a:bodyPr rtlCol="0"/>
          <a:lstStyle/>
          <a:p>
            <a:pPr rtl="0"/>
            <a:fld id="{59BD0B91-EF26-43B9-ADFF-74CD5B2524BF}" type="datetime1">
              <a:rPr lang="nl-NL" smtClean="0"/>
              <a:t>11-9-2019</a:t>
            </a:fld>
            <a:endParaRPr lang="nl-NL" dirty="0"/>
          </a:p>
        </p:txBody>
      </p:sp>
      <p:sp>
        <p:nvSpPr>
          <p:cNvPr id="9" name="Tijdelijke aanduiding voor dianummer 8"/>
          <p:cNvSpPr>
            <a:spLocks noGrp="1"/>
          </p:cNvSpPr>
          <p:nvPr>
            <p:ph type="sldNum" sz="quarter" idx="12"/>
          </p:nvPr>
        </p:nvSpPr>
        <p:spPr/>
        <p:txBody>
          <a:bodyPr rtlCol="0"/>
          <a:lstStyle/>
          <a:p>
            <a:pPr rtl="0"/>
            <a:fld id="{25BA54BD-C84D-46CE-8B72-31BFB26ABA43}" type="slidenum">
              <a:rPr lang="nl-NL" smtClean="0"/>
              <a:t>‹nr.›</a:t>
            </a:fld>
            <a:endParaRPr lang="nl-NL" dirty="0"/>
          </a:p>
        </p:txBody>
      </p:sp>
      <p:sp>
        <p:nvSpPr>
          <p:cNvPr id="85" name="Tijdelijke aanduiding voor inhoud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156" name="lijn" descr="Afbeelding van lijn"/>
          <p:cNvGrpSpPr/>
          <p:nvPr/>
        </p:nvGrpSpPr>
        <p:grpSpPr bwMode="invGray">
          <a:xfrm>
            <a:off x="1522413" y="1514475"/>
            <a:ext cx="10569575" cy="64008"/>
            <a:chOff x="1522413" y="1514475"/>
            <a:chExt cx="10569575" cy="64008"/>
          </a:xfrm>
        </p:grpSpPr>
        <p:sp>
          <p:nvSpPr>
            <p:cNvPr id="157"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8"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9"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0"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1"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4" name="Tijdelijke aanduiding voor voettekst 3"/>
          <p:cNvSpPr>
            <a:spLocks noGrp="1"/>
          </p:cNvSpPr>
          <p:nvPr>
            <p:ph type="ftr" sz="quarter" idx="11"/>
          </p:nvPr>
        </p:nvSpPr>
        <p:spPr/>
        <p:txBody>
          <a:bodyPr rtlCol="0"/>
          <a:lstStyle/>
          <a:p>
            <a:pPr rtl="0"/>
            <a:endParaRPr lang="nl-NL" dirty="0"/>
          </a:p>
        </p:txBody>
      </p:sp>
      <p:sp>
        <p:nvSpPr>
          <p:cNvPr id="3" name="Tijdelijke aanduiding voor datum 2"/>
          <p:cNvSpPr>
            <a:spLocks noGrp="1"/>
          </p:cNvSpPr>
          <p:nvPr>
            <p:ph type="dt" sz="half" idx="10"/>
          </p:nvPr>
        </p:nvSpPr>
        <p:spPr/>
        <p:txBody>
          <a:bodyPr rtlCol="0"/>
          <a:lstStyle/>
          <a:p>
            <a:pPr rtl="0"/>
            <a:fld id="{5E8064BC-C299-4982-8575-0E9FE687D6BA}" type="datetime1">
              <a:rPr lang="nl-NL" smtClean="0"/>
              <a:t>11-9-2019</a:t>
            </a:fld>
            <a:endParaRPr lang="nl-NL" dirty="0"/>
          </a:p>
        </p:txBody>
      </p:sp>
      <p:sp>
        <p:nvSpPr>
          <p:cNvPr id="5" name="Tijdelijke aanduiding voor dianummer 4"/>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endParaRPr lang="nl-NL" dirty="0"/>
          </a:p>
        </p:txBody>
      </p:sp>
      <p:sp>
        <p:nvSpPr>
          <p:cNvPr id="2" name="Tijdelijke aanduiding voor datum 1"/>
          <p:cNvSpPr>
            <a:spLocks noGrp="1"/>
          </p:cNvSpPr>
          <p:nvPr>
            <p:ph type="dt" sz="half" idx="10"/>
          </p:nvPr>
        </p:nvSpPr>
        <p:spPr/>
        <p:txBody>
          <a:bodyPr rtlCol="0"/>
          <a:lstStyle/>
          <a:p>
            <a:pPr rtl="0"/>
            <a:fld id="{DF04B9DF-C999-4E28-8EF8-0EFEBA1D75BA}" type="datetime1">
              <a:rPr lang="nl-NL" smtClean="0"/>
              <a:t>11-9-2019</a:t>
            </a:fld>
            <a:endParaRPr lang="nl-NL" dirty="0"/>
          </a:p>
        </p:txBody>
      </p:sp>
      <p:sp>
        <p:nvSpPr>
          <p:cNvPr id="4" name="Tijdelijke aanduiding voor dianummer 3"/>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nl-NL"/>
              <a:t>Klik om stijl te bewerken</a:t>
            </a:r>
            <a:endParaRPr lang="nl-NL" dirty="0"/>
          </a:p>
        </p:txBody>
      </p:sp>
      <p:sp>
        <p:nvSpPr>
          <p:cNvPr id="4" name="Tijdelijke aanduiding voor tekst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3" name="Tijdelijke aanduiding voor inhoud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grpSp>
        <p:nvGrpSpPr>
          <p:cNvPr id="615" name="kader" descr="Afbeelding van vak"/>
          <p:cNvGrpSpPr/>
          <p:nvPr/>
        </p:nvGrpSpPr>
        <p:grpSpPr bwMode="invGray">
          <a:xfrm>
            <a:off x="4417839" y="1630821"/>
            <a:ext cx="6291028" cy="4575885"/>
            <a:chOff x="4417839" y="1630821"/>
            <a:chExt cx="6291028" cy="4575885"/>
          </a:xfrm>
        </p:grpSpPr>
        <p:grpSp>
          <p:nvGrpSpPr>
            <p:cNvPr id="616" name="Groep 615"/>
            <p:cNvGrpSpPr/>
            <p:nvPr/>
          </p:nvGrpSpPr>
          <p:grpSpPr bwMode="invGray">
            <a:xfrm>
              <a:off x="5414491" y="1630821"/>
              <a:ext cx="5294376" cy="4114800"/>
              <a:chOff x="3310555" y="716546"/>
              <a:chExt cx="5294376" cy="4114800"/>
            </a:xfrm>
          </p:grpSpPr>
          <p:grpSp>
            <p:nvGrpSpPr>
              <p:cNvPr id="768" name="Groep 767"/>
              <p:cNvGrpSpPr/>
              <p:nvPr/>
            </p:nvGrpSpPr>
            <p:grpSpPr bwMode="invGray">
              <a:xfrm flipH="1">
                <a:off x="3310555" y="737968"/>
                <a:ext cx="5294376" cy="54864"/>
                <a:chOff x="1522413" y="1514475"/>
                <a:chExt cx="10569575" cy="64008"/>
              </a:xfrm>
              <a:solidFill>
                <a:schemeClr val="accent1"/>
              </a:solidFill>
            </p:grpSpPr>
            <p:sp>
              <p:nvSpPr>
                <p:cNvPr id="844" name="Vrije v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5" name="Vrije v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6" name="Vrije v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769" name="Groep 768"/>
              <p:cNvGrpSpPr/>
              <p:nvPr/>
            </p:nvGrpSpPr>
            <p:grpSpPr bwMode="invGray">
              <a:xfrm rot="16200000" flipH="1">
                <a:off x="6492229" y="2755658"/>
                <a:ext cx="4114800" cy="36576"/>
                <a:chOff x="1522413" y="1514475"/>
                <a:chExt cx="10569575" cy="64008"/>
              </a:xfrm>
              <a:solidFill>
                <a:schemeClr val="accent1"/>
              </a:solidFill>
            </p:grpSpPr>
            <p:sp>
              <p:nvSpPr>
                <p:cNvPr id="770" name="Vrije v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1" name="Vrije v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2" name="Vrije v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nvGrpSpPr>
            <p:cNvPr id="617" name="Groep 616"/>
            <p:cNvGrpSpPr/>
            <p:nvPr/>
          </p:nvGrpSpPr>
          <p:grpSpPr bwMode="invGray">
            <a:xfrm rot="10800000">
              <a:off x="4417839" y="2091906"/>
              <a:ext cx="5294376" cy="4114800"/>
              <a:chOff x="3310555" y="716546"/>
              <a:chExt cx="5294376" cy="4114800"/>
            </a:xfrm>
          </p:grpSpPr>
          <p:grpSp>
            <p:nvGrpSpPr>
              <p:cNvPr id="618" name="Groep 617"/>
              <p:cNvGrpSpPr/>
              <p:nvPr/>
            </p:nvGrpSpPr>
            <p:grpSpPr bwMode="invGray">
              <a:xfrm flipH="1">
                <a:off x="3310555" y="737968"/>
                <a:ext cx="5294376" cy="54864"/>
                <a:chOff x="1522413" y="1514475"/>
                <a:chExt cx="10569575" cy="64008"/>
              </a:xfrm>
              <a:solidFill>
                <a:schemeClr val="accent1"/>
              </a:solidFill>
            </p:grpSpPr>
            <p:sp>
              <p:nvSpPr>
                <p:cNvPr id="694" name="Vrije v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5" name="Vrije v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6" name="Vrije v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619" name="Groep 618"/>
              <p:cNvGrpSpPr/>
              <p:nvPr/>
            </p:nvGrpSpPr>
            <p:grpSpPr bwMode="invGray">
              <a:xfrm rot="16200000" flipH="1">
                <a:off x="6492229" y="2755658"/>
                <a:ext cx="4114800" cy="36576"/>
                <a:chOff x="1522413" y="1514475"/>
                <a:chExt cx="10569575" cy="64008"/>
              </a:xfrm>
              <a:solidFill>
                <a:schemeClr val="accent1"/>
              </a:solidFill>
            </p:grpSpPr>
            <p:sp>
              <p:nvSpPr>
                <p:cNvPr id="620" name="Vrije v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1" name="Vrije v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2" name="Vrije v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C4071D7F-E1EA-4640-8E6B-E45DEB77ABC6}" type="datetime1">
              <a:rPr lang="nl-NL" smtClean="0"/>
              <a:t>11-9-2019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nl-NL"/>
              <a:t>Klik om stijl te bewerken</a:t>
            </a:r>
            <a:endParaRPr lang="nl-NL" dirty="0"/>
          </a:p>
        </p:txBody>
      </p:sp>
      <p:sp>
        <p:nvSpPr>
          <p:cNvPr id="3" name="Tijdelijke aanduiding voor afbeelding 2" descr="Een lege tijdelijke aanduiding om een afbeelding toe te voegen. Klik op de tijdelijke aanduiding en selecteer de afbeelding die u wilt toevoegen."/>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a:t>Klik op het pictogram als u een afbeelding wilt toevoegen</a:t>
            </a:r>
            <a:endParaRPr lang="nl-NL" dirty="0"/>
          </a:p>
        </p:txBody>
      </p:sp>
      <p:grpSp>
        <p:nvGrpSpPr>
          <p:cNvPr id="614" name="kader" descr="Afbeelding van vak"/>
          <p:cNvGrpSpPr/>
          <p:nvPr/>
        </p:nvGrpSpPr>
        <p:grpSpPr bwMode="invGray">
          <a:xfrm flipH="1">
            <a:off x="1447500" y="1630821"/>
            <a:ext cx="6291028" cy="4575885"/>
            <a:chOff x="4417839" y="1630821"/>
            <a:chExt cx="6291028" cy="4575885"/>
          </a:xfrm>
        </p:grpSpPr>
        <p:grpSp>
          <p:nvGrpSpPr>
            <p:cNvPr id="615" name="Groep 614"/>
            <p:cNvGrpSpPr/>
            <p:nvPr/>
          </p:nvGrpSpPr>
          <p:grpSpPr bwMode="invGray">
            <a:xfrm>
              <a:off x="5414491" y="1630821"/>
              <a:ext cx="5294376" cy="4114800"/>
              <a:chOff x="3310555" y="716546"/>
              <a:chExt cx="5294376" cy="4114800"/>
            </a:xfrm>
          </p:grpSpPr>
          <p:grpSp>
            <p:nvGrpSpPr>
              <p:cNvPr id="767" name="Groep 766"/>
              <p:cNvGrpSpPr/>
              <p:nvPr/>
            </p:nvGrpSpPr>
            <p:grpSpPr bwMode="invGray">
              <a:xfrm flipH="1">
                <a:off x="3310555" y="737968"/>
                <a:ext cx="5294376" cy="54864"/>
                <a:chOff x="1522413" y="1514475"/>
                <a:chExt cx="10569575" cy="64008"/>
              </a:xfrm>
              <a:solidFill>
                <a:schemeClr val="accent1"/>
              </a:solidFill>
            </p:grpSpPr>
            <p:sp>
              <p:nvSpPr>
                <p:cNvPr id="843" name="Vrije v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4" name="Vrije v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5" name="Vrije v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768" name="Groep 767"/>
              <p:cNvGrpSpPr/>
              <p:nvPr/>
            </p:nvGrpSpPr>
            <p:grpSpPr bwMode="invGray">
              <a:xfrm rot="16200000" flipH="1">
                <a:off x="6492229" y="2755658"/>
                <a:ext cx="4114800" cy="36576"/>
                <a:chOff x="1522413" y="1514475"/>
                <a:chExt cx="10569575" cy="64008"/>
              </a:xfrm>
              <a:solidFill>
                <a:schemeClr val="accent1"/>
              </a:solidFill>
            </p:grpSpPr>
            <p:sp>
              <p:nvSpPr>
                <p:cNvPr id="769" name="Vrije v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0" name="Vrije v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1" name="Vrije v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nvGrpSpPr>
            <p:cNvPr id="616" name="Groep 615"/>
            <p:cNvGrpSpPr/>
            <p:nvPr/>
          </p:nvGrpSpPr>
          <p:grpSpPr bwMode="invGray">
            <a:xfrm rot="10800000">
              <a:off x="4417839" y="2091906"/>
              <a:ext cx="5294376" cy="4114800"/>
              <a:chOff x="3310555" y="716546"/>
              <a:chExt cx="5294376" cy="4114800"/>
            </a:xfrm>
          </p:grpSpPr>
          <p:grpSp>
            <p:nvGrpSpPr>
              <p:cNvPr id="617" name="Groep 616"/>
              <p:cNvGrpSpPr/>
              <p:nvPr/>
            </p:nvGrpSpPr>
            <p:grpSpPr bwMode="invGray">
              <a:xfrm flipH="1">
                <a:off x="3310555" y="737968"/>
                <a:ext cx="5294376" cy="54864"/>
                <a:chOff x="1522413" y="1514475"/>
                <a:chExt cx="10569575" cy="64008"/>
              </a:xfrm>
              <a:solidFill>
                <a:schemeClr val="accent1"/>
              </a:solidFill>
            </p:grpSpPr>
            <p:sp>
              <p:nvSpPr>
                <p:cNvPr id="693" name="Vrije v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4" name="Vrije v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5" name="Vrije v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618" name="Groep 617"/>
              <p:cNvGrpSpPr/>
              <p:nvPr/>
            </p:nvGrpSpPr>
            <p:grpSpPr bwMode="invGray">
              <a:xfrm rot="16200000" flipH="1">
                <a:off x="6492229" y="2755658"/>
                <a:ext cx="4114800" cy="36576"/>
                <a:chOff x="1522413" y="1514475"/>
                <a:chExt cx="10569575" cy="64008"/>
              </a:xfrm>
              <a:solidFill>
                <a:schemeClr val="accent1"/>
              </a:solidFill>
            </p:grpSpPr>
            <p:sp>
              <p:nvSpPr>
                <p:cNvPr id="619" name="Vrije v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0" name="Vrije v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1" name="Vrije v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2" name="Vrije v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3" name="Vrije v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4" name="Vrije v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5" name="Vrije v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6" name="Vrije v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7" name="Vrije v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8" name="Vrije v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9" name="Vrije v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0" name="Vrije v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1" name="Vrije v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2" name="Vrije v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3" name="Vrije v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4" name="Vrije v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5" name="Vrije v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6" name="Vrije v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7" name="Vrije v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8" name="Vrije v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9" name="Vrije v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0" name="Vrije v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1" name="Vrije v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2" name="Vrije v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3" name="Vrije v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4" name="Vrije v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5" name="Vrije v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6" name="Vrije v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7" name="Vrije v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8" name="Vrije v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9" name="Vrije v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0" name="Vrije v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1" name="Vrije v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2" name="Vrije v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3" name="Vrije v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4" name="Vrije v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5" name="Vrije v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6" name="Vrije v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7" name="Vrije v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8" name="Vrije v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9" name="Vrije v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0" name="Vrije v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1" name="Vrije v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2" name="Vrije v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3" name="Vrije v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4" name="Vrije v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5" name="Vrije v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6" name="Vrije v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7" name="Vrije v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8" name="Vrije v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9" name="Vrije v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0" name="Vrije v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1" name="Vrije v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2" name="Vrije v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3" name="Vrije v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4" name="Vrije v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5" name="Vrije v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6" name="Vrije v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7" name="Vrije v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8" name="Vrije v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9" name="Vrije v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0" name="Vrije v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1" name="Vrije v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2" name="Vrije v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3" name="Vrije v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4" name="Vrije v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5" name="Vrije v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6" name="Vrije v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7" name="Vrije v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8" name="Vrije v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9" name="Vrije v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0" name="Vrije v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1" name="Vrije v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2" name="Vrije v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sp>
        <p:nvSpPr>
          <p:cNvPr id="4" name="Tijdelijke aanduiding voor tekst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8F48A747-FE5B-407B-AA5A-A4957B9C5E9C}" type="datetime1">
              <a:rPr lang="nl-NL" smtClean="0"/>
              <a:t>11-9-2019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nl-NL" dirty="0"/>
              <a:t>Klik om de titelstijl van het model te bewerken</a:t>
            </a:r>
          </a:p>
        </p:txBody>
      </p:sp>
      <p:sp>
        <p:nvSpPr>
          <p:cNvPr id="3" name="Tijdelijke aanduiding voor tekst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nl-NL" dirty="0"/>
          </a:p>
        </p:txBody>
      </p:sp>
      <p:sp>
        <p:nvSpPr>
          <p:cNvPr id="4" name="Tijdelijke aanduiding voor datum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02EFDAAA-1B16-43E8-8F08-084664AE5AE3}" type="datetime1">
              <a:rPr lang="nl-NL" smtClean="0"/>
              <a:t>11-9-2019</a:t>
            </a:fld>
            <a:endParaRPr lang="nl-NL" dirty="0"/>
          </a:p>
        </p:txBody>
      </p:sp>
      <p:sp>
        <p:nvSpPr>
          <p:cNvPr id="6" name="Tijdelijke aanduiding voor dianumm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85S4RFWdnT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XrHzoP27tvw&amp;list=PLDQb69Cy8Y0ayOtYHU__pdkbNOb_gdNy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npo.nl/zembla/24-02-2008/VARA_10116333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nl/url?sa=i&amp;rct=j&amp;q=&amp;esrc=s&amp;source=images&amp;cd=&amp;cad=rja&amp;uact=8&amp;ved=0ahUKEwjq0_rpkZrMAhWDvBQKHSMhAlMQjRwIBw&amp;url=http://www.johnmurphyinternational.com/blog/deal-conflict-issues-team/&amp;psig=AFQjCNEhEJJ5GD9Gbb1aONzR4NiRW3opqg&amp;ust=146113592111328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Interventies</a:t>
            </a:r>
          </a:p>
        </p:txBody>
      </p:sp>
      <p:sp>
        <p:nvSpPr>
          <p:cNvPr id="3" name="Subtitel 2"/>
          <p:cNvSpPr>
            <a:spLocks noGrp="1"/>
          </p:cNvSpPr>
          <p:nvPr>
            <p:ph type="subTitle" idx="1"/>
          </p:nvPr>
        </p:nvSpPr>
        <p:spPr/>
        <p:txBody>
          <a:bodyPr rtlCol="0"/>
          <a:lstStyle/>
          <a:p>
            <a:pPr rtl="0"/>
            <a:r>
              <a:rPr lang="nl-NL" dirty="0"/>
              <a:t>Project periode 5</a:t>
            </a:r>
          </a:p>
          <a:p>
            <a:pPr rtl="0"/>
            <a:r>
              <a:rPr lang="nl-NL" dirty="0"/>
              <a:t>BBL</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Herkennen van conflicten</a:t>
            </a:r>
          </a:p>
        </p:txBody>
      </p:sp>
      <p:sp>
        <p:nvSpPr>
          <p:cNvPr id="3" name="Tijdelijke aanduiding voor inhoud 2"/>
          <p:cNvSpPr>
            <a:spLocks noGrp="1"/>
          </p:cNvSpPr>
          <p:nvPr>
            <p:ph idx="1"/>
          </p:nvPr>
        </p:nvSpPr>
        <p:spPr/>
        <p:txBody>
          <a:bodyPr/>
          <a:lstStyle/>
          <a:p>
            <a:pPr marL="114300" indent="0">
              <a:buNone/>
            </a:pPr>
            <a:r>
              <a:rPr lang="nl-NL" dirty="0"/>
              <a:t>Er zijn vier soorten conflicten te herkennen</a:t>
            </a:r>
          </a:p>
          <a:p>
            <a:endParaRPr lang="nl-NL" dirty="0"/>
          </a:p>
          <a:p>
            <a:pPr marL="114300" indent="0">
              <a:buNone/>
            </a:pPr>
            <a:r>
              <a:rPr lang="nl-NL" u="sng" dirty="0"/>
              <a:t>Sociaal- emotioneel conflicten</a:t>
            </a:r>
          </a:p>
          <a:p>
            <a:pPr>
              <a:buFont typeface="Wingdings" pitchFamily="2" charset="2"/>
              <a:buChar char="à"/>
            </a:pPr>
            <a:r>
              <a:rPr lang="nl-NL" dirty="0">
                <a:sym typeface="Wingdings" panose="05000000000000000000" pitchFamily="2" charset="2"/>
              </a:rPr>
              <a:t>Waarden en normen, vertrouwen, intimiteit, openheid, acceptatie en persoonlijke verhoudingen. </a:t>
            </a:r>
          </a:p>
          <a:p>
            <a:pPr>
              <a:buFont typeface="Wingdings" pitchFamily="2" charset="2"/>
              <a:buChar char="à"/>
            </a:pPr>
            <a:r>
              <a:rPr lang="nl-NL" dirty="0">
                <a:sym typeface="Wingdings" panose="05000000000000000000" pitchFamily="2" charset="2"/>
              </a:rPr>
              <a:t>De wijze waarop mensen met elkaar omgaan staat hierbij centraal</a:t>
            </a:r>
            <a:endParaRPr lang="nl-NL" dirty="0"/>
          </a:p>
        </p:txBody>
      </p:sp>
    </p:spTree>
    <p:extLst>
      <p:ext uri="{BB962C8B-B14F-4D97-AF65-F5344CB8AC3E}">
        <p14:creationId xmlns:p14="http://schemas.microsoft.com/office/powerpoint/2010/main" val="2042441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Herkennen van conflicten</a:t>
            </a:r>
          </a:p>
        </p:txBody>
      </p:sp>
      <p:sp>
        <p:nvSpPr>
          <p:cNvPr id="3" name="Tijdelijke aanduiding voor inhoud 2"/>
          <p:cNvSpPr>
            <a:spLocks noGrp="1"/>
          </p:cNvSpPr>
          <p:nvPr>
            <p:ph idx="1"/>
          </p:nvPr>
        </p:nvSpPr>
        <p:spPr/>
        <p:txBody>
          <a:bodyPr/>
          <a:lstStyle/>
          <a:p>
            <a:pPr marL="114300" indent="0">
              <a:buNone/>
            </a:pPr>
            <a:r>
              <a:rPr lang="nl-NL" u="sng" dirty="0"/>
              <a:t>Machtsconflicten:</a:t>
            </a:r>
          </a:p>
          <a:p>
            <a:pPr>
              <a:buFont typeface="Wingdings" pitchFamily="2" charset="2"/>
              <a:buChar char="à"/>
            </a:pPr>
            <a:r>
              <a:rPr lang="nl-NL" dirty="0">
                <a:sym typeface="Wingdings" panose="05000000000000000000" pitchFamily="2" charset="2"/>
              </a:rPr>
              <a:t>Gaat het vaak om beslissingen, bevoegdheden en competenties. Wie is de baas?</a:t>
            </a:r>
          </a:p>
          <a:p>
            <a:pPr>
              <a:buFont typeface="Wingdings" pitchFamily="2" charset="2"/>
              <a:buChar char="à"/>
            </a:pPr>
            <a:endParaRPr lang="nl-NL" dirty="0">
              <a:sym typeface="Wingdings" panose="05000000000000000000" pitchFamily="2" charset="2"/>
            </a:endParaRPr>
          </a:p>
          <a:p>
            <a:pPr>
              <a:buFont typeface="Wingdings" pitchFamily="2" charset="2"/>
              <a:buChar char="à"/>
            </a:pPr>
            <a:r>
              <a:rPr lang="nl-NL" dirty="0">
                <a:sym typeface="Wingdings" panose="05000000000000000000" pitchFamily="2" charset="2"/>
              </a:rPr>
              <a:t>Hierbij speelt de behoefte aan zelfstandigheid een belangrijke rol.  </a:t>
            </a:r>
            <a:endParaRPr lang="nl-NL" dirty="0"/>
          </a:p>
        </p:txBody>
      </p:sp>
    </p:spTree>
    <p:extLst>
      <p:ext uri="{BB962C8B-B14F-4D97-AF65-F5344CB8AC3E}">
        <p14:creationId xmlns:p14="http://schemas.microsoft.com/office/powerpoint/2010/main" val="808277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Herkennen van conflicten</a:t>
            </a:r>
          </a:p>
        </p:txBody>
      </p:sp>
      <p:sp>
        <p:nvSpPr>
          <p:cNvPr id="3" name="Tijdelijke aanduiding voor inhoud 2"/>
          <p:cNvSpPr>
            <a:spLocks noGrp="1"/>
          </p:cNvSpPr>
          <p:nvPr>
            <p:ph idx="1"/>
          </p:nvPr>
        </p:nvSpPr>
        <p:spPr/>
        <p:txBody>
          <a:bodyPr/>
          <a:lstStyle/>
          <a:p>
            <a:pPr marL="114300" indent="0">
              <a:buNone/>
            </a:pPr>
            <a:r>
              <a:rPr lang="nl-NL" u="sng" dirty="0"/>
              <a:t>Instrumentele conflicten</a:t>
            </a:r>
            <a:br>
              <a:rPr lang="nl-NL" dirty="0"/>
            </a:br>
            <a:r>
              <a:rPr lang="nl-NL" dirty="0">
                <a:sym typeface="Wingdings" panose="05000000000000000000" pitchFamily="2" charset="2"/>
              </a:rPr>
              <a:t> Tegenstellingen met zakelijke en taakgerichte inhoud spelen hier de hoofdrol</a:t>
            </a:r>
          </a:p>
          <a:p>
            <a:pPr marL="114300" indent="0">
              <a:buNone/>
            </a:pPr>
            <a:endParaRPr lang="nl-NL" dirty="0">
              <a:sym typeface="Wingdings" panose="05000000000000000000" pitchFamily="2" charset="2"/>
            </a:endParaRPr>
          </a:p>
          <a:p>
            <a:pPr marL="114300" indent="0">
              <a:buNone/>
            </a:pPr>
            <a:r>
              <a:rPr lang="nl-NL" dirty="0">
                <a:sym typeface="Wingdings" panose="05000000000000000000" pitchFamily="2" charset="2"/>
              </a:rPr>
              <a:t> Je kunt hierbij denken aan meningsverschillen over procedures, werkwijzen en doelstellingen</a:t>
            </a:r>
            <a:endParaRPr lang="nl-NL" dirty="0"/>
          </a:p>
        </p:txBody>
      </p:sp>
    </p:spTree>
    <p:extLst>
      <p:ext uri="{BB962C8B-B14F-4D97-AF65-F5344CB8AC3E}">
        <p14:creationId xmlns:p14="http://schemas.microsoft.com/office/powerpoint/2010/main" val="118425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Herkennen van conflicten</a:t>
            </a:r>
          </a:p>
        </p:txBody>
      </p:sp>
      <p:sp>
        <p:nvSpPr>
          <p:cNvPr id="3" name="Tijdelijke aanduiding voor inhoud 2"/>
          <p:cNvSpPr>
            <a:spLocks noGrp="1"/>
          </p:cNvSpPr>
          <p:nvPr>
            <p:ph idx="1"/>
          </p:nvPr>
        </p:nvSpPr>
        <p:spPr/>
        <p:txBody>
          <a:bodyPr/>
          <a:lstStyle/>
          <a:p>
            <a:pPr marL="114300" indent="0">
              <a:buNone/>
            </a:pPr>
            <a:r>
              <a:rPr lang="nl-NL" u="sng" dirty="0"/>
              <a:t>Onderhandelingsconflicten:</a:t>
            </a:r>
            <a:br>
              <a:rPr lang="nl-NL" u="sng" dirty="0"/>
            </a:br>
            <a:endParaRPr lang="nl-NL" u="sng" dirty="0"/>
          </a:p>
          <a:p>
            <a:pPr>
              <a:buFont typeface="Wingdings" pitchFamily="2" charset="2"/>
              <a:buChar char="à"/>
            </a:pPr>
            <a:r>
              <a:rPr lang="nl-NL" dirty="0">
                <a:sym typeface="Wingdings" panose="05000000000000000000" pitchFamily="2" charset="2"/>
              </a:rPr>
              <a:t>Wanneer er een conflict is over de verdeling van schaarse middelen zoals tijd en geld</a:t>
            </a:r>
          </a:p>
          <a:p>
            <a:pPr>
              <a:buFont typeface="Wingdings" pitchFamily="2" charset="2"/>
              <a:buChar char="à"/>
            </a:pPr>
            <a:endParaRPr lang="nl-NL" dirty="0">
              <a:sym typeface="Wingdings" panose="05000000000000000000" pitchFamily="2" charset="2"/>
            </a:endParaRPr>
          </a:p>
          <a:p>
            <a:pPr>
              <a:buFont typeface="Wingdings" pitchFamily="2" charset="2"/>
              <a:buChar char="à"/>
            </a:pPr>
            <a:r>
              <a:rPr lang="nl-NL" dirty="0">
                <a:sym typeface="Wingdings" panose="05000000000000000000" pitchFamily="2" charset="2"/>
              </a:rPr>
              <a:t>Er ontstaat een strijd omdat iedereen een aandeel in een bepaalde zaak of middel wil hebben</a:t>
            </a:r>
            <a:endParaRPr lang="nl-NL" dirty="0"/>
          </a:p>
        </p:txBody>
      </p:sp>
    </p:spTree>
    <p:extLst>
      <p:ext uri="{BB962C8B-B14F-4D97-AF65-F5344CB8AC3E}">
        <p14:creationId xmlns:p14="http://schemas.microsoft.com/office/powerpoint/2010/main" val="1815643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Theorie naar de praktijk</a:t>
            </a:r>
          </a:p>
        </p:txBody>
      </p:sp>
      <p:sp>
        <p:nvSpPr>
          <p:cNvPr id="3" name="Tijdelijke aanduiding voor inhoud 2"/>
          <p:cNvSpPr>
            <a:spLocks noGrp="1"/>
          </p:cNvSpPr>
          <p:nvPr>
            <p:ph idx="1"/>
          </p:nvPr>
        </p:nvSpPr>
        <p:spPr/>
        <p:txBody>
          <a:bodyPr>
            <a:normAutofit lnSpcReduction="10000"/>
          </a:bodyPr>
          <a:lstStyle/>
          <a:p>
            <a:pPr marL="114300" indent="0">
              <a:buNone/>
            </a:pPr>
            <a:r>
              <a:rPr lang="nl-NL" dirty="0"/>
              <a:t>Om wat voor conflict gaat dit?</a:t>
            </a:r>
          </a:p>
          <a:p>
            <a:pPr>
              <a:buFont typeface="Wingdings" pitchFamily="2" charset="2"/>
              <a:buChar char="à"/>
            </a:pPr>
            <a:r>
              <a:rPr lang="nl-NL" dirty="0">
                <a:sym typeface="Wingdings" panose="05000000000000000000" pitchFamily="2" charset="2"/>
              </a:rPr>
              <a:t>Latent of manifest?</a:t>
            </a:r>
          </a:p>
          <a:p>
            <a:pPr>
              <a:buFont typeface="Wingdings" pitchFamily="2" charset="2"/>
              <a:buChar char="à"/>
            </a:pPr>
            <a:endParaRPr lang="nl-NL" dirty="0">
              <a:sym typeface="Wingdings" panose="05000000000000000000" pitchFamily="2" charset="2"/>
            </a:endParaRPr>
          </a:p>
          <a:p>
            <a:pPr marL="114300" indent="0">
              <a:buNone/>
            </a:pPr>
            <a:r>
              <a:rPr lang="nl-NL" dirty="0">
                <a:sym typeface="Wingdings" panose="05000000000000000000" pitchFamily="2" charset="2"/>
              </a:rPr>
              <a:t>Wat voor conflictgedrag zie je terug?</a:t>
            </a:r>
          </a:p>
          <a:p>
            <a:pPr marL="114300" indent="0">
              <a:buNone/>
            </a:pPr>
            <a:endParaRPr lang="nl-NL" dirty="0">
              <a:sym typeface="Wingdings" panose="05000000000000000000" pitchFamily="2" charset="2"/>
            </a:endParaRPr>
          </a:p>
          <a:p>
            <a:pPr marL="114300" indent="0">
              <a:buNone/>
            </a:pPr>
            <a:r>
              <a:rPr lang="nl-NL" dirty="0">
                <a:sym typeface="Wingdings" panose="05000000000000000000" pitchFamily="2" charset="2"/>
              </a:rPr>
              <a:t>Van wat voor soort conflict is hier sprake? </a:t>
            </a:r>
          </a:p>
          <a:p>
            <a:pPr marL="114300" indent="0">
              <a:buNone/>
            </a:pPr>
            <a:endParaRPr lang="nl-NL" dirty="0">
              <a:sym typeface="Wingdings" panose="05000000000000000000" pitchFamily="2" charset="2"/>
            </a:endParaRPr>
          </a:p>
          <a:p>
            <a:pPr marL="114300" indent="0">
              <a:buNone/>
            </a:pPr>
            <a:r>
              <a:rPr lang="nl-NL" dirty="0">
                <a:hlinkClick r:id="rId2"/>
              </a:rPr>
              <a:t>https://www.youtube.com/watch?v=85S4RFWdnTU</a:t>
            </a:r>
            <a:endParaRPr lang="nl-NL" dirty="0"/>
          </a:p>
          <a:p>
            <a:pPr marL="114300" indent="0">
              <a:buNone/>
            </a:pPr>
            <a:endParaRPr lang="nl-NL" dirty="0"/>
          </a:p>
          <a:p>
            <a:endParaRPr lang="nl-NL" dirty="0"/>
          </a:p>
        </p:txBody>
      </p:sp>
    </p:spTree>
    <p:extLst>
      <p:ext uri="{BB962C8B-B14F-4D97-AF65-F5344CB8AC3E}">
        <p14:creationId xmlns:p14="http://schemas.microsoft.com/office/powerpoint/2010/main" val="116188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Nog een filmpje</a:t>
            </a:r>
          </a:p>
        </p:txBody>
      </p:sp>
      <p:sp>
        <p:nvSpPr>
          <p:cNvPr id="3" name="Tijdelijke aanduiding voor inhoud 2"/>
          <p:cNvSpPr>
            <a:spLocks noGrp="1"/>
          </p:cNvSpPr>
          <p:nvPr>
            <p:ph idx="1"/>
          </p:nvPr>
        </p:nvSpPr>
        <p:spPr/>
        <p:txBody>
          <a:bodyPr>
            <a:normAutofit fontScale="92500" lnSpcReduction="10000"/>
          </a:bodyPr>
          <a:lstStyle/>
          <a:p>
            <a:pPr marL="114300" indent="0">
              <a:buNone/>
            </a:pPr>
            <a:r>
              <a:rPr lang="nl-NL" dirty="0"/>
              <a:t>Om wat voor conflict gaat dit?</a:t>
            </a:r>
          </a:p>
          <a:p>
            <a:pPr>
              <a:buFont typeface="Wingdings" pitchFamily="2" charset="2"/>
              <a:buChar char="à"/>
            </a:pPr>
            <a:r>
              <a:rPr lang="nl-NL" dirty="0">
                <a:sym typeface="Wingdings" panose="05000000000000000000" pitchFamily="2" charset="2"/>
              </a:rPr>
              <a:t>Latent of manifest?</a:t>
            </a:r>
          </a:p>
          <a:p>
            <a:pPr>
              <a:buFont typeface="Wingdings" pitchFamily="2" charset="2"/>
              <a:buChar char="à"/>
            </a:pPr>
            <a:endParaRPr lang="nl-NL" dirty="0">
              <a:sym typeface="Wingdings" panose="05000000000000000000" pitchFamily="2" charset="2"/>
            </a:endParaRPr>
          </a:p>
          <a:p>
            <a:pPr marL="114300" indent="0">
              <a:buNone/>
            </a:pPr>
            <a:r>
              <a:rPr lang="nl-NL" dirty="0">
                <a:sym typeface="Wingdings" panose="05000000000000000000" pitchFamily="2" charset="2"/>
              </a:rPr>
              <a:t>Wat voor conflictgedrag zie je terug?</a:t>
            </a:r>
          </a:p>
          <a:p>
            <a:pPr marL="114300" indent="0">
              <a:buNone/>
            </a:pPr>
            <a:endParaRPr lang="nl-NL" dirty="0">
              <a:sym typeface="Wingdings" panose="05000000000000000000" pitchFamily="2" charset="2"/>
            </a:endParaRPr>
          </a:p>
          <a:p>
            <a:pPr marL="114300" indent="0">
              <a:buNone/>
            </a:pPr>
            <a:r>
              <a:rPr lang="nl-NL" dirty="0">
                <a:sym typeface="Wingdings" panose="05000000000000000000" pitchFamily="2" charset="2"/>
              </a:rPr>
              <a:t>Van wat voor soort conflict is hier sprake? </a:t>
            </a:r>
          </a:p>
          <a:p>
            <a:pPr marL="114300" indent="0">
              <a:buNone/>
            </a:pPr>
            <a:endParaRPr lang="nl-NL" dirty="0">
              <a:sym typeface="Wingdings" panose="05000000000000000000" pitchFamily="2" charset="2"/>
            </a:endParaRPr>
          </a:p>
          <a:p>
            <a:pPr marL="114300" indent="0">
              <a:buNone/>
            </a:pPr>
            <a:r>
              <a:rPr lang="nl-NL" dirty="0">
                <a:hlinkClick r:id="rId2"/>
              </a:rPr>
              <a:t>https://www.youtube.com/watch?v=XrHzoP27tvw&amp;list=PLDQb69Cy8Y0ayOtYHU__pdkbNOb_gdNyr</a:t>
            </a:r>
            <a:endParaRPr lang="nl-NL" dirty="0"/>
          </a:p>
          <a:p>
            <a:pPr marL="114300" indent="0">
              <a:buNone/>
            </a:pPr>
            <a:endParaRPr lang="nl-NL" dirty="0"/>
          </a:p>
        </p:txBody>
      </p:sp>
    </p:spTree>
    <p:extLst>
      <p:ext uri="{BB962C8B-B14F-4D97-AF65-F5344CB8AC3E}">
        <p14:creationId xmlns:p14="http://schemas.microsoft.com/office/powerpoint/2010/main" val="2122487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Conflictmechanismen </a:t>
            </a:r>
          </a:p>
        </p:txBody>
      </p:sp>
      <p:sp>
        <p:nvSpPr>
          <p:cNvPr id="3" name="Tijdelijke aanduiding voor inhoud 2"/>
          <p:cNvSpPr>
            <a:spLocks noGrp="1"/>
          </p:cNvSpPr>
          <p:nvPr>
            <p:ph idx="1"/>
          </p:nvPr>
        </p:nvSpPr>
        <p:spPr/>
        <p:txBody>
          <a:bodyPr/>
          <a:lstStyle/>
          <a:p>
            <a:r>
              <a:rPr lang="nl-NL" dirty="0"/>
              <a:t>Wat denk jij dat conflict aanwakkerende acties zijn?</a:t>
            </a:r>
          </a:p>
          <a:p>
            <a:endParaRPr lang="nl-NL" dirty="0"/>
          </a:p>
          <a:p>
            <a:r>
              <a:rPr lang="nl-NL" dirty="0"/>
              <a:t>Hoe reageer jijzelf meestal in een conflict? Een opmerking? Een bepaalde houding? </a:t>
            </a:r>
          </a:p>
          <a:p>
            <a:endParaRPr lang="nl-NL" dirty="0"/>
          </a:p>
          <a:p>
            <a:r>
              <a:rPr lang="nl-NL" dirty="0"/>
              <a:t>Schrijf dit eerst voor jezelf op.</a:t>
            </a:r>
          </a:p>
        </p:txBody>
      </p:sp>
    </p:spTree>
    <p:extLst>
      <p:ext uri="{BB962C8B-B14F-4D97-AF65-F5344CB8AC3E}">
        <p14:creationId xmlns:p14="http://schemas.microsoft.com/office/powerpoint/2010/main" val="2028999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conflictmechanismen</a:t>
            </a:r>
          </a:p>
        </p:txBody>
      </p:sp>
      <p:sp>
        <p:nvSpPr>
          <p:cNvPr id="3" name="Tijdelijke aanduiding voor inhoud 2"/>
          <p:cNvSpPr>
            <a:spLocks noGrp="1"/>
          </p:cNvSpPr>
          <p:nvPr>
            <p:ph idx="1"/>
          </p:nvPr>
        </p:nvSpPr>
        <p:spPr/>
        <p:txBody>
          <a:bodyPr/>
          <a:lstStyle/>
          <a:p>
            <a:r>
              <a:rPr lang="nl-NL" dirty="0"/>
              <a:t>Jou reactie wordt weer met de reactie van een ander beantwoord. </a:t>
            </a:r>
          </a:p>
          <a:p>
            <a:endParaRPr lang="nl-NL" dirty="0"/>
          </a:p>
          <a:p>
            <a:r>
              <a:rPr lang="nl-NL" dirty="0"/>
              <a:t>Overleg eens met je buurman/ buurvrouw hoe jou reactie/ houding over kan komen op de ander. Omschrijf jullie bevindingen concreet.</a:t>
            </a:r>
          </a:p>
          <a:p>
            <a:endParaRPr lang="nl-NL" dirty="0"/>
          </a:p>
          <a:p>
            <a:r>
              <a:rPr lang="nl-NL" dirty="0"/>
              <a:t>Klassikaal nabespreken.</a:t>
            </a:r>
          </a:p>
        </p:txBody>
      </p:sp>
    </p:spTree>
    <p:extLst>
      <p:ext uri="{BB962C8B-B14F-4D97-AF65-F5344CB8AC3E}">
        <p14:creationId xmlns:p14="http://schemas.microsoft.com/office/powerpoint/2010/main" val="350553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De 5 bekende conflictmechanismen </a:t>
            </a:r>
          </a:p>
        </p:txBody>
      </p:sp>
      <p:sp>
        <p:nvSpPr>
          <p:cNvPr id="3" name="Tijdelijke aanduiding voor inhoud 2"/>
          <p:cNvSpPr>
            <a:spLocks noGrp="1"/>
          </p:cNvSpPr>
          <p:nvPr>
            <p:ph idx="1"/>
          </p:nvPr>
        </p:nvSpPr>
        <p:spPr/>
        <p:txBody>
          <a:bodyPr/>
          <a:lstStyle/>
          <a:p>
            <a:r>
              <a:rPr lang="nl-NL" dirty="0"/>
              <a:t>Krijgertje spelen (nieuwe tegenstelling)</a:t>
            </a:r>
          </a:p>
          <a:p>
            <a:r>
              <a:rPr lang="nl-NL" dirty="0"/>
              <a:t>De boom dikker maken (steeds nieuwe conflictonderwerpen)</a:t>
            </a:r>
          </a:p>
          <a:p>
            <a:r>
              <a:rPr lang="nl-NL" dirty="0"/>
              <a:t>Op de persoon spelen (er wordt niet meer inhoudelijk gesproken)</a:t>
            </a:r>
          </a:p>
          <a:p>
            <a:r>
              <a:rPr lang="nl-NL" dirty="0"/>
              <a:t>Weglopen en de deur vergrendelen </a:t>
            </a:r>
          </a:p>
          <a:p>
            <a:r>
              <a:rPr lang="nl-NL" dirty="0"/>
              <a:t>Koude oorlog (de aanval)</a:t>
            </a:r>
          </a:p>
          <a:p>
            <a:endParaRPr lang="nl-NL" dirty="0"/>
          </a:p>
          <a:p>
            <a:pPr marL="114300" indent="0">
              <a:buNone/>
            </a:pPr>
            <a:endParaRPr lang="nl-NL" dirty="0"/>
          </a:p>
        </p:txBody>
      </p:sp>
    </p:spTree>
    <p:extLst>
      <p:ext uri="{BB962C8B-B14F-4D97-AF65-F5344CB8AC3E}">
        <p14:creationId xmlns:p14="http://schemas.microsoft.com/office/powerpoint/2010/main" val="4116561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Verloop van een conflict</a:t>
            </a:r>
          </a:p>
        </p:txBody>
      </p:sp>
      <p:sp>
        <p:nvSpPr>
          <p:cNvPr id="3" name="Tijdelijke aanduiding voor inhoud 2"/>
          <p:cNvSpPr>
            <a:spLocks noGrp="1"/>
          </p:cNvSpPr>
          <p:nvPr>
            <p:ph idx="1"/>
          </p:nvPr>
        </p:nvSpPr>
        <p:spPr/>
        <p:txBody>
          <a:bodyPr/>
          <a:lstStyle/>
          <a:p>
            <a:r>
              <a:rPr lang="nl-NL" dirty="0"/>
              <a:t>Dagelijkse interactie -&gt; onenigheid -&gt; confrontatie </a:t>
            </a:r>
          </a:p>
          <a:p>
            <a:pPr marL="114300" indent="0">
              <a:buNone/>
            </a:pPr>
            <a:r>
              <a:rPr lang="nl-NL" dirty="0"/>
              <a:t>-&gt; escalatie -&gt; de-escalatie -&gt; beëindiging </a:t>
            </a:r>
          </a:p>
          <a:p>
            <a:pPr marL="114300" indent="0">
              <a:buNone/>
            </a:pPr>
            <a:endParaRPr lang="nl-NL" dirty="0"/>
          </a:p>
          <a:p>
            <a:pPr marL="114300" indent="0">
              <a:buNone/>
            </a:pPr>
            <a:r>
              <a:rPr lang="nl-NL" dirty="0"/>
              <a:t>Dit kan natuurlijk afwijken</a:t>
            </a:r>
          </a:p>
          <a:p>
            <a:pPr marL="114300" indent="0">
              <a:buNone/>
            </a:pPr>
            <a:endParaRPr lang="nl-NL" dirty="0"/>
          </a:p>
          <a:p>
            <a:pPr marL="114300" indent="0">
              <a:buNone/>
            </a:pPr>
            <a:r>
              <a:rPr lang="nl-NL" dirty="0">
                <a:hlinkClick r:id="rId2"/>
              </a:rPr>
              <a:t>http://www.npo.nl/zembla/24-02-2008/VARA_101163338</a:t>
            </a:r>
            <a:endParaRPr lang="nl-NL" dirty="0"/>
          </a:p>
          <a:p>
            <a:pPr marL="114300" indent="0">
              <a:buNone/>
            </a:pPr>
            <a:endParaRPr lang="nl-NL" dirty="0"/>
          </a:p>
        </p:txBody>
      </p:sp>
    </p:spTree>
    <p:extLst>
      <p:ext uri="{BB962C8B-B14F-4D97-AF65-F5344CB8AC3E}">
        <p14:creationId xmlns:p14="http://schemas.microsoft.com/office/powerpoint/2010/main" val="1881802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Interventies</a:t>
            </a:r>
          </a:p>
        </p:txBody>
      </p:sp>
      <p:sp>
        <p:nvSpPr>
          <p:cNvPr id="14" name="Tijdelijke aanduiding voor inhoud 13"/>
          <p:cNvSpPr>
            <a:spLocks noGrp="1"/>
          </p:cNvSpPr>
          <p:nvPr>
            <p:ph idx="1"/>
          </p:nvPr>
        </p:nvSpPr>
        <p:spPr/>
        <p:txBody>
          <a:bodyPr rtlCol="0"/>
          <a:lstStyle/>
          <a:p>
            <a:r>
              <a:rPr lang="nl-NL" dirty="0"/>
              <a:t>Wat zijn interventies?</a:t>
            </a:r>
          </a:p>
          <a:p>
            <a:r>
              <a:rPr lang="nl-NL" dirty="0"/>
              <a:t>Wanneer gebruiken we interventies?</a:t>
            </a:r>
          </a:p>
          <a:p>
            <a:r>
              <a:rPr lang="nl-NL" dirty="0"/>
              <a:t>door wie worden interventies bewust gebruikt?</a:t>
            </a:r>
          </a:p>
          <a:p>
            <a:pPr marL="0" indent="0">
              <a:buNone/>
            </a:pPr>
            <a:r>
              <a:rPr lang="nl-NL" dirty="0"/>
              <a:t>Interventies maken je bewust van je eigen handelen. Je leert als hulpverlener je eigen vaardigheden in de omgang met de cliënt te ontwikkelen. Daarnaast bied je cliënten ook interventies aan. Hiermee hebben ze de mogelijkheid hun situatie positief te veranderen.</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5 A’s</a:t>
            </a:r>
          </a:p>
        </p:txBody>
      </p:sp>
      <p:sp>
        <p:nvSpPr>
          <p:cNvPr id="3" name="Tijdelijke aanduiding voor inhoud 2"/>
          <p:cNvSpPr>
            <a:spLocks noGrp="1"/>
          </p:cNvSpPr>
          <p:nvPr>
            <p:ph sz="quarter" idx="1"/>
          </p:nvPr>
        </p:nvSpPr>
        <p:spPr/>
        <p:txBody>
          <a:bodyPr/>
          <a:lstStyle/>
          <a:p>
            <a:r>
              <a:rPr lang="nl-NL" dirty="0"/>
              <a:t>Conflicten oplossen middels een gesprek</a:t>
            </a:r>
          </a:p>
          <a:p>
            <a:endParaRPr lang="nl-NL" dirty="0"/>
          </a:p>
          <a:p>
            <a:r>
              <a:rPr lang="nl-NL" dirty="0"/>
              <a:t>Aandacht</a:t>
            </a:r>
          </a:p>
          <a:p>
            <a:r>
              <a:rPr lang="nl-NL" dirty="0"/>
              <a:t>Afstemmen</a:t>
            </a:r>
          </a:p>
          <a:p>
            <a:r>
              <a:rPr lang="nl-NL" dirty="0"/>
              <a:t>Aanvullen</a:t>
            </a:r>
          </a:p>
          <a:p>
            <a:r>
              <a:rPr lang="nl-NL" dirty="0"/>
              <a:t>Assertiviteit</a:t>
            </a:r>
          </a:p>
          <a:p>
            <a:r>
              <a:rPr lang="nl-NL" dirty="0"/>
              <a:t>Alternatieven</a:t>
            </a:r>
          </a:p>
        </p:txBody>
      </p:sp>
    </p:spTree>
    <p:extLst>
      <p:ext uri="{BB962C8B-B14F-4D97-AF65-F5344CB8AC3E}">
        <p14:creationId xmlns:p14="http://schemas.microsoft.com/office/powerpoint/2010/main" val="2283455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Oplossingsgerichte benadering</a:t>
            </a:r>
          </a:p>
        </p:txBody>
      </p:sp>
      <p:sp>
        <p:nvSpPr>
          <p:cNvPr id="3" name="Tijdelijke aanduiding voor inhoud 2"/>
          <p:cNvSpPr>
            <a:spLocks noGrp="1"/>
          </p:cNvSpPr>
          <p:nvPr>
            <p:ph sz="quarter" idx="1"/>
          </p:nvPr>
        </p:nvSpPr>
        <p:spPr/>
        <p:txBody>
          <a:bodyPr/>
          <a:lstStyle/>
          <a:p>
            <a:r>
              <a:rPr lang="nl-NL" dirty="0"/>
              <a:t>Stap 1: vaststellen van het probleem</a:t>
            </a:r>
          </a:p>
          <a:p>
            <a:r>
              <a:rPr lang="nl-NL" dirty="0"/>
              <a:t>Stap 2: verhelderen van het probleem</a:t>
            </a:r>
          </a:p>
          <a:p>
            <a:r>
              <a:rPr lang="nl-NL" dirty="0"/>
              <a:t>Stap 3: mogelijke oplossingen zoeken</a:t>
            </a:r>
          </a:p>
          <a:p>
            <a:r>
              <a:rPr lang="nl-NL" dirty="0"/>
              <a:t>Stap 4: kies de beste oplossing</a:t>
            </a:r>
          </a:p>
          <a:p>
            <a:r>
              <a:rPr lang="nl-NL" dirty="0"/>
              <a:t>Stap 5: de uitvoering</a:t>
            </a:r>
          </a:p>
          <a:p>
            <a:r>
              <a:rPr lang="nl-NL" dirty="0"/>
              <a:t>Stap 6: de evaluatie</a:t>
            </a:r>
          </a:p>
          <a:p>
            <a:pPr marL="0" indent="0">
              <a:buNone/>
            </a:pPr>
            <a:endParaRPr lang="nl-NL" dirty="0"/>
          </a:p>
        </p:txBody>
      </p:sp>
    </p:spTree>
    <p:extLst>
      <p:ext uri="{BB962C8B-B14F-4D97-AF65-F5344CB8AC3E}">
        <p14:creationId xmlns:p14="http://schemas.microsoft.com/office/powerpoint/2010/main" val="2735141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sz="quarter" idx="1"/>
          </p:nvPr>
        </p:nvSpPr>
        <p:spPr/>
        <p:txBody>
          <a:bodyPr/>
          <a:lstStyle/>
          <a:p>
            <a:r>
              <a:rPr lang="nl-NL" dirty="0"/>
              <a:t>Iedereen schrijft een conflict uit, je verwerkt in de omschrijving het verloop van het conflict.</a:t>
            </a:r>
          </a:p>
          <a:p>
            <a:endParaRPr lang="nl-NL" dirty="0"/>
          </a:p>
          <a:p>
            <a:r>
              <a:rPr lang="nl-NL" dirty="0"/>
              <a:t>Vervolgens ga je met iemand samen het conflict bespreken aan de hand van de oplossingsgerichte benadering. </a:t>
            </a:r>
          </a:p>
          <a:p>
            <a:endParaRPr lang="nl-NL" dirty="0"/>
          </a:p>
          <a:p>
            <a:r>
              <a:rPr lang="nl-NL" dirty="0"/>
              <a:t>Je speelt dus eigenlijk het conflict uit. Geef elkaar na het gesprek een tip en een top, let ook op de houding, manier van vragen stellen, welke vragen worden er gesteld etc. </a:t>
            </a:r>
          </a:p>
        </p:txBody>
      </p:sp>
    </p:spTree>
    <p:extLst>
      <p:ext uri="{BB962C8B-B14F-4D97-AF65-F5344CB8AC3E}">
        <p14:creationId xmlns:p14="http://schemas.microsoft.com/office/powerpoint/2010/main" val="1353422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E14BA7-D297-4ABA-9F16-10AD82A7F0D6}"/>
              </a:ext>
            </a:extLst>
          </p:cNvPr>
          <p:cNvSpPr>
            <a:spLocks noGrp="1"/>
          </p:cNvSpPr>
          <p:nvPr>
            <p:ph type="title"/>
          </p:nvPr>
        </p:nvSpPr>
        <p:spPr/>
        <p:txBody>
          <a:bodyPr>
            <a:normAutofit/>
          </a:bodyPr>
          <a:lstStyle/>
          <a:p>
            <a:r>
              <a:rPr lang="nl-NL" dirty="0"/>
              <a:t>Wat zijn interventies?</a:t>
            </a:r>
          </a:p>
        </p:txBody>
      </p:sp>
      <p:sp>
        <p:nvSpPr>
          <p:cNvPr id="3" name="Tijdelijke aanduiding voor inhoud 2">
            <a:extLst>
              <a:ext uri="{FF2B5EF4-FFF2-40B4-BE49-F238E27FC236}">
                <a16:creationId xmlns:a16="http://schemas.microsoft.com/office/drawing/2014/main" id="{1FBCA6CB-A8CF-488E-8E8D-5BCD1DA7CE90}"/>
              </a:ext>
            </a:extLst>
          </p:cNvPr>
          <p:cNvSpPr>
            <a:spLocks noGrp="1"/>
          </p:cNvSpPr>
          <p:nvPr>
            <p:ph idx="1"/>
          </p:nvPr>
        </p:nvSpPr>
        <p:spPr/>
        <p:txBody>
          <a:bodyPr>
            <a:normAutofit/>
          </a:bodyPr>
          <a:lstStyle/>
          <a:p>
            <a:r>
              <a:rPr lang="nl-NL" dirty="0"/>
              <a:t>Interventies zijn methoden en technieken die je gebruikt om het gedrag van de cliënt te veranderen en hun omstandigheden te beïnvloeden. </a:t>
            </a:r>
          </a:p>
          <a:p>
            <a:r>
              <a:rPr lang="nl-NL" dirty="0"/>
              <a:t>Dit heeft als doel om de kwaliteit van het leven van de cliënt/samenleving te veranderen.</a:t>
            </a:r>
          </a:p>
          <a:p>
            <a:endParaRPr lang="nl-NL" dirty="0"/>
          </a:p>
          <a:p>
            <a:pPr marL="0" indent="0">
              <a:buNone/>
            </a:pPr>
            <a:r>
              <a:rPr lang="nl-NL" sz="3200" dirty="0"/>
              <a:t>Voor wie zijn interventies?</a:t>
            </a:r>
          </a:p>
          <a:p>
            <a:r>
              <a:rPr lang="nl-NL" dirty="0"/>
              <a:t>Voor hulpverlenende personen.</a:t>
            </a:r>
          </a:p>
          <a:p>
            <a:endParaRPr lang="nl-NL" dirty="0"/>
          </a:p>
        </p:txBody>
      </p:sp>
    </p:spTree>
    <p:extLst>
      <p:ext uri="{BB962C8B-B14F-4D97-AF65-F5344CB8AC3E}">
        <p14:creationId xmlns:p14="http://schemas.microsoft.com/office/powerpoint/2010/main" val="233891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BB93EB-4B3E-4D66-A898-6933DF4E9856}"/>
              </a:ext>
            </a:extLst>
          </p:cNvPr>
          <p:cNvSpPr>
            <a:spLocks noGrp="1"/>
          </p:cNvSpPr>
          <p:nvPr>
            <p:ph type="title"/>
          </p:nvPr>
        </p:nvSpPr>
        <p:spPr/>
        <p:txBody>
          <a:bodyPr/>
          <a:lstStyle/>
          <a:p>
            <a:r>
              <a:rPr lang="nl-NL" dirty="0"/>
              <a:t>Project Interventie</a:t>
            </a:r>
          </a:p>
        </p:txBody>
      </p:sp>
      <p:sp>
        <p:nvSpPr>
          <p:cNvPr id="3" name="Tijdelijke aanduiding voor inhoud 2">
            <a:extLst>
              <a:ext uri="{FF2B5EF4-FFF2-40B4-BE49-F238E27FC236}">
                <a16:creationId xmlns:a16="http://schemas.microsoft.com/office/drawing/2014/main" id="{2735D87E-7D88-4498-85F3-E5AF9077B638}"/>
              </a:ext>
            </a:extLst>
          </p:cNvPr>
          <p:cNvSpPr>
            <a:spLocks noGrp="1"/>
          </p:cNvSpPr>
          <p:nvPr>
            <p:ph idx="1"/>
          </p:nvPr>
        </p:nvSpPr>
        <p:spPr/>
        <p:txBody>
          <a:bodyPr/>
          <a:lstStyle/>
          <a:p>
            <a:r>
              <a:rPr lang="nl-NL" dirty="0"/>
              <a:t>Gekoppeld aan het examengesprek, exameneenheid B</a:t>
            </a:r>
          </a:p>
          <a:p>
            <a:r>
              <a:rPr lang="nl-NL" dirty="0"/>
              <a:t>Examen: </a:t>
            </a:r>
            <a:r>
              <a:rPr lang="nl-NL" dirty="0">
                <a:solidFill>
                  <a:srgbClr val="FFFF00"/>
                </a:solidFill>
              </a:rPr>
              <a:t>P6-K1-W2</a:t>
            </a:r>
            <a:r>
              <a:rPr lang="nl-NL" dirty="0"/>
              <a:t>: Begeleidt de cliënt bij het leren omgaan met zijn situatie en het versterken van de eigen kracht</a:t>
            </a:r>
          </a:p>
          <a:p>
            <a:r>
              <a:rPr lang="nl-NL" dirty="0"/>
              <a:t>Criteria:</a:t>
            </a:r>
          </a:p>
          <a:p>
            <a:r>
              <a:rPr lang="nl-NL" dirty="0"/>
              <a:t>Verantwoordt de gemaakte keuzes in de ondersteuning vanuit de kennis van het begeleiden bij veranderingsprocessen</a:t>
            </a:r>
          </a:p>
          <a:p>
            <a:r>
              <a:rPr lang="nl-NL" dirty="0"/>
              <a:t>Verantwoordt de gemaakte keuzes in de ondersteuning vanuit de kennis van </a:t>
            </a:r>
            <a:r>
              <a:rPr lang="nl-NL" dirty="0">
                <a:solidFill>
                  <a:srgbClr val="FFFF00"/>
                </a:solidFill>
              </a:rPr>
              <a:t>specifieke begeleidingsmethodieken </a:t>
            </a:r>
            <a:r>
              <a:rPr lang="nl-NL" dirty="0"/>
              <a:t>en </a:t>
            </a:r>
            <a:r>
              <a:rPr lang="nl-NL" dirty="0">
                <a:solidFill>
                  <a:srgbClr val="FFFF00"/>
                </a:solidFill>
              </a:rPr>
              <a:t>interventietechnieken</a:t>
            </a:r>
          </a:p>
        </p:txBody>
      </p:sp>
    </p:spTree>
    <p:extLst>
      <p:ext uri="{BB962C8B-B14F-4D97-AF65-F5344CB8AC3E}">
        <p14:creationId xmlns:p14="http://schemas.microsoft.com/office/powerpoint/2010/main" val="255577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BA64F-B26F-4CB3-8717-6900119AA03E}"/>
              </a:ext>
            </a:extLst>
          </p:cNvPr>
          <p:cNvSpPr>
            <a:spLocks noGrp="1"/>
          </p:cNvSpPr>
          <p:nvPr>
            <p:ph type="title"/>
          </p:nvPr>
        </p:nvSpPr>
        <p:spPr/>
        <p:txBody>
          <a:bodyPr/>
          <a:lstStyle/>
          <a:p>
            <a:r>
              <a:rPr lang="nl-NL" dirty="0"/>
              <a:t>Interventies bij conflicten</a:t>
            </a:r>
          </a:p>
        </p:txBody>
      </p:sp>
      <p:sp>
        <p:nvSpPr>
          <p:cNvPr id="3" name="Tijdelijke aanduiding voor inhoud 2">
            <a:extLst>
              <a:ext uri="{FF2B5EF4-FFF2-40B4-BE49-F238E27FC236}">
                <a16:creationId xmlns:a16="http://schemas.microsoft.com/office/drawing/2014/main" id="{7630D5CE-5A5A-4D19-9B20-6B0E83BA8544}"/>
              </a:ext>
            </a:extLst>
          </p:cNvPr>
          <p:cNvSpPr>
            <a:spLocks noGrp="1"/>
          </p:cNvSpPr>
          <p:nvPr>
            <p:ph idx="1"/>
          </p:nvPr>
        </p:nvSpPr>
        <p:spPr/>
        <p:txBody>
          <a:bodyPr/>
          <a:lstStyle/>
          <a:p>
            <a:r>
              <a:rPr lang="nl-NL" dirty="0"/>
              <a:t>Interventies kun je in verschillende situaties moeten toepassen.</a:t>
            </a:r>
          </a:p>
          <a:p>
            <a:r>
              <a:rPr lang="nl-NL" dirty="0"/>
              <a:t>Denk aan ingrijpen als iemand onwel word en valt.</a:t>
            </a:r>
          </a:p>
          <a:p>
            <a:r>
              <a:rPr lang="nl-NL" dirty="0"/>
              <a:t>Vorige week heb ik – kort – laten zien wat een groepsinterventie is (SWOT-analyse)</a:t>
            </a:r>
          </a:p>
          <a:p>
            <a:r>
              <a:rPr lang="nl-NL" dirty="0"/>
              <a:t>Maar ook ingrijpen bij een conflict is een interventie.</a:t>
            </a:r>
          </a:p>
        </p:txBody>
      </p:sp>
    </p:spTree>
    <p:extLst>
      <p:ext uri="{BB962C8B-B14F-4D97-AF65-F5344CB8AC3E}">
        <p14:creationId xmlns:p14="http://schemas.microsoft.com/office/powerpoint/2010/main" val="35307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Theorie conflicten</a:t>
            </a:r>
          </a:p>
        </p:txBody>
      </p:sp>
      <p:sp>
        <p:nvSpPr>
          <p:cNvPr id="3" name="Tijdelijke aanduiding voor inhoud 2"/>
          <p:cNvSpPr>
            <a:spLocks noGrp="1"/>
          </p:cNvSpPr>
          <p:nvPr>
            <p:ph idx="1"/>
          </p:nvPr>
        </p:nvSpPr>
        <p:spPr/>
        <p:txBody>
          <a:bodyPr/>
          <a:lstStyle/>
          <a:p>
            <a:r>
              <a:rPr lang="nl-NL" dirty="0"/>
              <a:t>Wat is een meningsverschil?</a:t>
            </a:r>
          </a:p>
          <a:p>
            <a:pPr>
              <a:buFont typeface="Wingdings"/>
              <a:buChar char="à"/>
            </a:pPr>
            <a:r>
              <a:rPr lang="nl-NL" dirty="0">
                <a:sym typeface="Wingdings" panose="05000000000000000000" pitchFamily="2" charset="2"/>
              </a:rPr>
              <a:t>Een tegenstelling van een mening</a:t>
            </a:r>
          </a:p>
          <a:p>
            <a:pPr>
              <a:buFont typeface="Wingdings"/>
              <a:buChar char="à"/>
            </a:pPr>
            <a:endParaRPr lang="nl-NL" dirty="0">
              <a:sym typeface="Wingdings" panose="05000000000000000000" pitchFamily="2" charset="2"/>
            </a:endParaRPr>
          </a:p>
          <a:p>
            <a:r>
              <a:rPr lang="nl-NL" dirty="0">
                <a:sym typeface="Wingdings" panose="05000000000000000000" pitchFamily="2" charset="2"/>
              </a:rPr>
              <a:t>Wanneer spreken we van een conflict?</a:t>
            </a:r>
          </a:p>
          <a:p>
            <a:pPr>
              <a:buFont typeface="Wingdings"/>
              <a:buChar char="à"/>
            </a:pPr>
            <a:r>
              <a:rPr lang="nl-NL" dirty="0">
                <a:sym typeface="Wingdings" panose="05000000000000000000" pitchFamily="2" charset="2"/>
              </a:rPr>
              <a:t>Als er dergelijke tegenstellingen niet op korte termijn kunnen worden opgelost</a:t>
            </a:r>
          </a:p>
          <a:p>
            <a:pPr>
              <a:buFont typeface="Wingdings"/>
              <a:buChar char="à"/>
            </a:pPr>
            <a:endParaRPr lang="nl-NL" dirty="0"/>
          </a:p>
        </p:txBody>
      </p:sp>
    </p:spTree>
    <p:extLst>
      <p:ext uri="{BB962C8B-B14F-4D97-AF65-F5344CB8AC3E}">
        <p14:creationId xmlns:p14="http://schemas.microsoft.com/office/powerpoint/2010/main" val="3385384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Latent conflict</a:t>
            </a:r>
          </a:p>
        </p:txBody>
      </p:sp>
      <p:sp>
        <p:nvSpPr>
          <p:cNvPr id="3" name="Tijdelijke aanduiding voor inhoud 2"/>
          <p:cNvSpPr>
            <a:spLocks noGrp="1"/>
          </p:cNvSpPr>
          <p:nvPr>
            <p:ph idx="1"/>
          </p:nvPr>
        </p:nvSpPr>
        <p:spPr/>
        <p:txBody>
          <a:bodyPr>
            <a:normAutofit lnSpcReduction="10000"/>
          </a:bodyPr>
          <a:lstStyle/>
          <a:p>
            <a:r>
              <a:rPr lang="nl-NL" dirty="0"/>
              <a:t>Conflicten kunnen manifest of latent zijn</a:t>
            </a:r>
          </a:p>
          <a:p>
            <a:endParaRPr lang="nl-NL" dirty="0"/>
          </a:p>
          <a:p>
            <a:r>
              <a:rPr lang="nl-NL" dirty="0"/>
              <a:t>Een latent conflict is feitelijk aanwezig, maar wordt niet waargenomen door anderen (onderhuids)</a:t>
            </a:r>
          </a:p>
          <a:p>
            <a:endParaRPr lang="nl-NL" dirty="0"/>
          </a:p>
          <a:p>
            <a:r>
              <a:rPr lang="nl-NL" dirty="0"/>
              <a:t>In deze fase kunnen er twee dingen gebeuren:</a:t>
            </a:r>
          </a:p>
          <a:p>
            <a:pPr marL="114300" indent="0">
              <a:buNone/>
            </a:pPr>
            <a:r>
              <a:rPr lang="nl-NL" dirty="0">
                <a:sym typeface="Wingdings" panose="05000000000000000000" pitchFamily="2" charset="2"/>
              </a:rPr>
              <a:t>	 Na overleg is het conflict uit de lucht</a:t>
            </a:r>
          </a:p>
          <a:p>
            <a:pPr marL="114300" indent="0">
              <a:buNone/>
            </a:pPr>
            <a:r>
              <a:rPr lang="nl-NL" dirty="0">
                <a:sym typeface="Wingdings" panose="05000000000000000000" pitchFamily="2" charset="2"/>
              </a:rPr>
              <a:t>	 Als er niks gebeurt of het conflict niet wordt opgelost kan het zich ontwikkelen tot een manifest conflict</a:t>
            </a:r>
            <a:endParaRPr lang="nl-NL" dirty="0"/>
          </a:p>
        </p:txBody>
      </p:sp>
    </p:spTree>
    <p:extLst>
      <p:ext uri="{BB962C8B-B14F-4D97-AF65-F5344CB8AC3E}">
        <p14:creationId xmlns:p14="http://schemas.microsoft.com/office/powerpoint/2010/main" val="278880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Manifest conflict</a:t>
            </a:r>
          </a:p>
        </p:txBody>
      </p:sp>
      <p:sp>
        <p:nvSpPr>
          <p:cNvPr id="3" name="Tijdelijke aanduiding voor inhoud 2"/>
          <p:cNvSpPr>
            <a:spLocks noGrp="1"/>
          </p:cNvSpPr>
          <p:nvPr>
            <p:ph idx="1"/>
          </p:nvPr>
        </p:nvSpPr>
        <p:spPr/>
        <p:txBody>
          <a:bodyPr/>
          <a:lstStyle/>
          <a:p>
            <a:r>
              <a:rPr lang="nl-NL" dirty="0"/>
              <a:t>Een manifest conflict is zichtbaar aanwezig en wordt door alle betrokken partijen bewust ervaren</a:t>
            </a:r>
          </a:p>
          <a:p>
            <a:endParaRPr lang="nl-NL" dirty="0"/>
          </a:p>
          <a:p>
            <a:pPr marL="114300" indent="0">
              <a:buNone/>
            </a:pPr>
            <a:endParaRPr lang="nl-NL" dirty="0"/>
          </a:p>
        </p:txBody>
      </p:sp>
      <p:sp>
        <p:nvSpPr>
          <p:cNvPr id="4" name="AutoShape 2" descr="data:image/jpeg;base64,/9j/4AAQSkZJRgABAQAAAQABAAD/2wCEAAkGBxISEhIRExMVFRUXGBgWGBcXFxcYGBYVFxYWGB0WFRcYHSggGBolHRcaITEhJSkrLi4uFx8zODMtNygtLisBCgoKDg0OGhAQGi8fHyUtLS0tLS0rLS0tLS0tLS0tLS0tLS0tLS0tLS0tLS0tLS0tLS0tLS0tLS0tLS0tLS0tLf/AABEIAKIBNgMBIgACEQEDEQH/xAAcAAEAAgIDAQAAAAAAAAAAAAAABgcEBQECAwj/xABBEAABAwIEAwUFBgQFAwUAAAABAAIDBBEFEiExBkFRBxMiYXEygZGhsRRCwdHh8CNSYnIkM4KS8bLD8ggVF0NT/8QAGAEBAAMBAAAAAAAAAAAAAAAAAAECAwT/xAAhEQEBAQEAAgIDAQEBAAAAAAAAAQIRAzESIRNBUTJCYf/aAAwDAQACEQMRAD8AtRERAREQEREBERAREQEREBERAREQEREBERAREQEREBERAREQEREBERAREQEREBERAREQEREBERAREQEREBERBoeKeLaWgaDM4l7vYiYM0j+WjeQvzNgoTJx/iNUXMoaZhcNMrQ6ct6d7LdkTCdNAXHU9FqOJMOc2vqKepb3jp3VFVE4+zN3cB+zQXvs12cFnMhg2IvbHDFHDDS07KcDusjS0tt4rgHOSNydyfNBCuzfjipqY6qatAbFC0O71rWta2wJLTY3JLS0iwOx11AWHhvEeJYvUZaV/2OlDXPz5WvlLQXMYXXuLue0jKLWyP1NhfO7QMHp6bCa+KkaGn/DmRjXueWtD4mNJBJLfCz3hpPVe3Y+xogmPO1N/s+yREW8s5l9+bzQYvDPF9XC+OGvc195HROfkDSx7ZBEdWgAgPdGDcatmY++jgMPtH7Q6uirHUsAjIDGOu5hcRdjieevI+WU730wOJ5mVAqMgDu8nmljtu7vaYUULW9TLIHPH9ERdtZarjKEvxydr/FlZTsI/mMsVPCfnMT7kFpcEcVtxCj75pAmY3LKz+WQN0db+R1rj3jkVF+EOMq2qjnme4G1NNIxkceneMdGB4dXO1cR6LU43g02BVwrqUZqOV2V7L2awOOsTzyHNj+RsD/V59m73x0r3R2EjaWvILtg5j6cjMPUoO3DfaFitU5+WF8oDWm0MDTYkuF3Fx0BIIH9vqt4Mfxx3sUM/+o08f/UwqDcBw4yBN9hFriLOb04GUOmDdJQefebe/krt4W+1iBrazWYe068ZzXJNgIgAABYbaoIHx/xjiFLPRMhOQvgMkkUjI3XeC7Rxbe3s/dcFahVPdrlTEzEqYyOyhtODsTvORyH8ub4Kw4+MqF7S9s+ZvURyn6MQcceYzJR0FRVRZS+Pu8uYEt8UsbDcAjk481HOy7iyrr5a3v8AIGx92WNa0DJ3mfw5tyPDzufNcdouO09VhFf3D3OydxmJjkYNaiK1i9oB2OyiHAuGTz0eNQ0zsssghy62zAS1ILAeWZrS33oJtxB2nU0L3RQATvb7Ty8MhZrbWSxLz5MBvaw1UUxzj/GI421IhYyAkNDzC5ocSCRk712ZwsD4so22XrwRQUlTVQTviaHd9OwMeNYzTxQtp4sh2OTvXnTV0f8ASrQx/BqeqjyVTA+NpLtXOaGnI5pdmaR91zt+qCFVuL4nIYHMFVEXQRudHHTQuaJLuzOMj2vbroQ3MCBa4uVDHcX486tdQxyvMtyBGY6XN4Wl5ucgbcNBO6vWmLcjMhBblGUg5gW2FiDzFuaqTA4weJKiTmJ3R/7qSpd/2kGx4bm4jFRF9pGaEuAkzspWgM5kGJwdf4qz0RAREQEREBERAREQEREBERAREQEReckoCi3g9EUYxLjemhJBzOcOQA/NR6XtNdfSm8Pm7U/AaLP82P6v+PSyEUJw7tJpXNJma+IjqLg+h0PyWzg45w921Q0eoP5K03m/tX41sscwOnrI+6qImyN3F7gtPVrhq0+hUQHZZE3wR11dHFckRNlGUXNyBpbc9PipnSYtTyi8czHDycPxWYCrSyoRfAeAaGkZMxrHyd8wxyukeXF7TuCBYD1Auo//APFjo+9ip8QmippmhskRaHuLWue7I2S4s273aW1zOve6slFIjXDvBVNSOEl5JpRciSZ2YtLgASxoAa0kANva9gBewssOs4Ailr5a98z8z3QEMAAa0Q9ybEm+a5hHSwcfVTFEHjWUrJWPikaHseC1zTsQeRUG4f7MmUrpstQ8sliqISObWzOZlc2+mYNZYm2pt0U/RBG+DeEWYeJMsrpHSBgcSA0eB0rhZtyR/mkbnYKSIiCFcadncWJTNnknkjLWBgDWsIsCTuRc6k7nmVopex8nbEp/ey//AHArSRBDqLgCJuHy4e+aR4lcHSSizXEtka8ZWnMG6MA59Vm8KcJMoJKh0cjnMlDfC4C7S18z/aG4/i22+6pIiCK8R8A0VY/vi10M9we+hdkfmBBBPInTe1/Nak9lcLz/AIisrZ2/yvlFj63BPwsp+uUGJheHR08TIIm5Y2CzRcusLk7uJJ1KjVNwY2KtkrvtBu+cTFhYABaKojyB2bW4m3t93z0l7nW1Kqvi7itxld3Zs0eH1A2Pre6pvfxTJ1ZLsThG8jRrbfYjqsiGdrxdrg4dQbr5zrOJJA52uhGoPNeGF8Z1NOc0byPpYclE1r9xNkfSyAr5zxHtLrZLjvS3TYaLtgnaRVQO1eSLkm+u9r/RW7f4jj6LRVdw/wBpRLy2YhwIuLcjuNfz6KwaLGoJXBscgcTyHl1SblONgiIrIEREBERARFGOMeMI6Fvsl7zs0bA+ZUWye0ydSdYddicMNu9kay9yATqbdBzVLzdpldM/KxzWA8g3bzv5KPY1xJJKcrnmR3NzjqbdOgWV8l9SLzH9XFW9otKxzmsDngNJDhsXdNdVB8Q48lkuwvs07gaX9baqvYa4k5TpZZ0Dh1+FvpZZbmr/AKrTPJ6buoxMfdbc/vmVrqrFbdL+q7iNpF/Efl9FgVjbbNAVM5ytdV2dUyOGuVrfPc+5a98ZuS0rsb/qV2c/TQn8FvJxlb1kUdVI03aS0qeYDxZURFpDiRpmadR7uig1ObkW3C3uHGVu7cwWXk/8XzF54JirKmISN9HDo7otgoX2bx+GZ+oDsoseRGa/1U0XT49XWe1jqcoiIrqiIiAiIgIiICIiDhcrhcoIxx/K8U/gBJvuOX7uqSq6aXMS++/oVf8Aj8rWMD3AOI9kHbN19yq/E6Z0z3ucRcnN7xyXPvXx01xnsV/NELl2TMfPYLXuEmY2cbWJNtlJ8UY0Ai2p28+q0z5GsFrjxeE2bra/Xmr512K2NLI3XXW+q65CsydgBO9iLC+/6LFkAOo9P1WkqvHdk7mnopxwPxS6F9gMzz4Wi/Uj62CgCyKCoMbw8GxHNRrPYS8fW9M+7W3IJsLkbE87L2UB7POJhURAENJb7Vva/uN9/cp61wIBGxTN7CxyiIrIEREHBVHdrtXeqEQ2YwD/AFO8Tiep1V5L5446qA+uqJHC/isB6AALHye40wj3eCFl/vOHwb+q07ZCHZj1Wa4ulcb308tFgyt3VsT+mqyah7C9rme+/ULaUsjRa5CjqzIWWsSCfNNZ+jOkobOwjc2WLXVDbafNY0ErbC4PwXpNVxkWLW+9YTHKv1qpZ76AkrMp23Y0W13PxACwu8u4NbbU2UkwKkMsrWDmRp5AafRabvIrn7rb4Ng4Aa527tfdyCmVBhzWi1lh1kAE4Y3ZnhH+mwPzBW3ZJcHTZcvv7rpylPDhb3ZaLXB1W2UL4WxVzqnuu7cGlpOYiwsP1U0XZ4b3Ll8s5oREWrMREQEREBERAREQcLlFpeIOJIaRvi8T+TG7+/ootk9pkt9IpxlxA8zuhZE5wi3I2uQDf99FoYKpsoPJ3Rcx8VGWX/K9ouLjfkLn6ArYVWFNJE0exsfiuPf3euvE5OIbX0hu5xBJHyuVHpYwS0kaAiw9+pKsGo8LsptlcDfyNjY/FRjE8P7t7m8+vlcgW+CvjTLeeVGZojc66cv3yWFIy1rLdyw+K/uA/fJYRpy4O20Nvpr81vKzsayS2wXWy9pWADRdCwix6qyiRcFY2+kqI5BqARcdWnQg+Vj9F9MUWXI0t9kgFvoQF8n4efGDbf5L6g4QlLqOnubkMA+Gg+VlX/pP6bhERXQIiIOHKh+02jyVrrCwLGuH+wA/MFXyq17V8Kv3NQOQMbvTcfisfN9crTx++KWjkyZxbfUH1Wukvc3UixCjALS05hfQeW+vx+S0NWfEdLK2L03OPIKQ4RGHCxF/O2i0EY1ClWFvsN1XzX6T44x66AN9n4L2w7ABJG57r3vYAaXsLkrvUDM9ttrqaUFKGxDTXf4i30WN3ZlrjMuvtBYMDteVuw0t0cRrr6XUo4BiyySTP2YMx9bE2+QCw2YdIzwall3Gw38Xl5LeQ0vdQtZ/+khv5tYBp8T8lTfkt+lp4+Vn4cwuOd251181tIw/Kctr+eyQx6BbKijCrxpxqOHcTkgqHmZ2cHQkCwaDr4VYzHAgEG4OoKr/AB2JzTHGB7eYudb2Q21vqpPwpG4Qi787Tq0/l5Lfw7veMPNic63aIi6nMIiICIiAiIgIiINZxBVPjhJYQDtmOwHX1VU15IdeTxBxALgb6k2vfmrkqIGvaWPALSLEHoqrxWCATmGFv8IObbXS7bHTyuufzT9ujwWenjh9E2LNdgdf9VnUNQ4DITZvTkFsTT2F1qqx1iVhXT9Nfjgu11uhCj0bnPe0SHXRvwtY/NSGe5GvNYcWHDO3xc7/AASa4pvPUVnpJMzrDQnc+ZsB9F0xSmfGNRYHTTa/mpNiVYwSxx20L2t/uDiBmb6FY3EUfhlbe5c8W9wbc/G49y0m72K3xTlQNztSD6Lq9zmm3vWRUQgHXn+dljSC7vM/VdUclSXgjBftVQ2C+UuuQeQLRmt8AV9HYPQ9xCyLNmyi19lVHYtgofI6qN7M9k/1uH5Eq5FXM7elERFdAiIgLTcWUAmppBa5aMwHW2v0utyuCL6Kus/KcTLy9VrhHCEfdMmdd2Zt29ASLG4+Krbi3gqpge5/dnJuHAaW8+iv3hyLLA2M7xl7Pg82+Vl4cUsa6FxlJbA3xPA9p4FrDyuSAufObmdjS679V8wtpyDcgrNjr2NHhBupbW92ZHmNtoybtBtcA8jZayfD4nbtF10fD5T7Y/l5Xbh+lkmeHkWaNVP44xlsVAqMyQ6Ru06HVbeLidzdJWH1bqFzeTxb76dPj8uP639wxwO+mi5xE2NKT/NJf1zBReTieJ8zQ13h21BvfTbyUoxJuaFrxqWOv7nf+I+KxubPbeal9N/GxZ9PFstLh9aHtB+K30cmgt0RJhEzppw4M/htzC55gaXHvUnAtoFFsDp3RyDu3aOPiYdrcyOhUqXX4P8ALk83+hERbMhERAREQEREBERBwoLxdgjYcs0egLwLdCenlop2FWPGNfLUztjvkhheSRzc9t7E+Sz8vOfbTx979NvFYt1Wmrm3KzBP4dOi11XKuWuuMGd9l4xk3Z6m5/ptrf12XhLNcr1Y9UTK61NDG6RkjGextroD+i1ePeBoubk3st/fRajiClL4iWDxDXzt5Kc37hr1VeVT9SOlvivEu1XE18xvuuI3WINgfI7LvcD6e7OBD/7bSGG1jGM1ubxo6/ne6kyrjsTxeCSkfBGCx8bszmE3Hj+8y+tjbbkVY6RAiIpBERAXC5RB0bGASRz1ProPwWs4pw11TSywt9ogEeZaQbfJbVQ7tA4jdThsMZyucLl3Ru2nmq2TgqSso3gnK6xHIrFbVEaSC3ny/RZUhBN7+e66WvodVrPTCuWHnuF6tbdYwp28jlPl+S9YonjndWQ4kwqN5aSMpBuLKW4VOXAxPGhbof352WjphdTXgvBxM8udfKwX05nosfJ45qNfH5NZrCpsLnb4mRuIOuy3dK+Zu8bvgVOWMAAA2Gi5WP4I6fzVH8HYXOa4Aix1UhXC5WmMfGcU3v5XoiIrqCIiAiLRY/joi/hxeKU8uTfM+arrUzO1bObq8jeotFw1HOQZJnO8WzT9QOS3qZ12dNZ+N4IiKyoqr4oqG/a58m1xf+7KAfmFairnibg6oM75ICC15zWO7Sdx6LLyy2NPHrlav7X4RryWsqq0dVlT8KYgBYR39CsGThCv3MLj6alYfjrb8kYRlJKz6QX1K1/duidlkaWuG4cLFZkdSBzVNRfNZr3qIcQ8SHWKE+Tn/g38114ix4m8UZt1cPoFFXust/D4f+tMvL5f1l0Lt+pXVEXQ50l7PeIW0FbHO8XYQWP3uGOtdwA3tvZfT0Ugc0OabhwBBHMHUFfHitvso7RWxNFHWSWYP8qRx0aNfA8nZo5fDogutF5U87JGh7HBzTsWkEH3heqAiIgIi6SyBoLnGwAuT0AQY+KYiynjMkhsBy5k9AqU4nxV9TK6R2l9h0HILdcZcQmok8PsN0aPx9SohNruqztUumFK0rxMjx5/VZjmLGe1aSquWVLXGx0PnpzH4LJhc7kf3p+awQ2+4usmniAOhI99/kVbqLG+wl3ibmbmFxp112V34fTsYxojYGggGw8xz6qkMLuCNb7bjorlwPExNG29g4DUfiFWpx7bNERVaiIiAiKGdo+OvgZHHE4te+5JG+UaW95PyQbDGOLYoJBGBn/mINg38yvei4qppI3yB1g05SDve19BzVMVNU6S93WJFr/j6rZ4HhzWNH8Uv5/8rm1vefbfGfHv0tDEeJYxEHRG73aAH7vmQsDhzCHGTvpLncm/MlaTBYA+VubRoIuVZDGgAAbBMS+S9v6X3zxzmf25XKIulyiIiDhcrhcoOFyiII/xZwyysZf2ZWjwu5f2u8voqH4mlfTPfA7SQGxH8vn+SunjrjyDD43NDmyVBHgi3sT96S3sjnbcr5xxCtknkfNI4ue8lzieZKr8Jb1absnHiZCupK4RXtVERFAIiIJ12X8buoZmwyuP2V5s4H/63HZ7eg6hfRTXAgEG4OoPUL47V0djPG5fbD6h2oH8Bx3IG8Z9BqPegt5ERAUV7Qq8xwNjBsZDr/aP+QpUq+7Tn+OEf0uPxP6KKi+lfzFYshWU8LGeFpGDpZeEsayQhCErWuuCsiklBXq97efzXhLEN26dOhUWL9SDD7CyluF1zmFpadRsq+wzEbeF3/ClVDNcXCS/1Wxa2G17ZmZm78x0Ky1XWEYk6F4cNRzHUKf0tS2Roe03B/diosa5117IiKFhUtx1iPfVcpvo05G+jdD87n3q2seru4p5Zf5Wm39x0HzKoSaS5JOv71Uyfam68z+/RZVG97HAg25n8l1pos2vTU/gFmU7Lkfv9/grc6z+XPSWcOVjHBsZb4jofM+SsyNtgB0FlDeDeHgGtmeOd2j05qaLKYmb9N55Nan2IiKwIiIOFyuFygIiIPm3tcwl8GJTOdctm/itJ6O0I9xBHpZQtXF/6hXt/wAA3738c+eU9yB8wfgVTqAiIgIiICIiAvakqXxPbJG4tewhzXDcEG4K8UQfVHBPEbK+kjnFs9ssjR92Qbj0O48iuFSHZZxYKCabOf4cjBp/W1wsfgXLhQPo9V92oe3B/a76hESo16QB6x3oi0jB0/Rcj9/BEUoY1W0ZStRRuOUan21yiReemS4/xB6BSnBHFEVE1IolL+C3G0gvpcfiiKb6Rn/STIiKrZFO0s/4I/3t/FU3J+X1RFOWe/bYYd7J96zsKGrfX8URXZLtpxZrQOg+i9ERZukREQEREHC5REBERB859tEjjicgJJAYwAE7DLew6alQVEQEREBERAREQEREBERB/9k=">
            <a:hlinkClick r:id="rId2"/>
          </p:cNvPr>
          <p:cNvSpPr>
            <a:spLocks noChangeAspect="1" noChangeArrowheads="1"/>
          </p:cNvSpPr>
          <p:nvPr/>
        </p:nvSpPr>
        <p:spPr bwMode="auto">
          <a:xfrm>
            <a:off x="1593850" y="-922338"/>
            <a:ext cx="3676650" cy="1924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 name="AutoShape 4" descr="data:image/jpeg;base64,/9j/4AAQSkZJRgABAQAAAQABAAD/2wCEAAkGBxISEhIRExMVFRUXGBgWGBcXFxcYGBYVFxYWGB0WFRcYHSggGBolHRcaITEhJSkrLi4uFx8zODMtNygtLisBCgoKDg0OGhAQGi8fHyUtLS0tLS0rLS0tLS0tLS0tLS0tLS0tLS0tLS0tLS0tLS0tLS0tLS0tLS0tLS0tLS0tLf/AABEIAKIBNgMBIgACEQEDEQH/xAAcAAEAAgIDAQAAAAAAAAAAAAAABgcEBQECAwj/xABBEAABAwIEAwUFBgQFAwUAAAABAAIDBBEFEiExBkFRBxMiYXEygZGhsRRCwdHh8CNSYnIkM4KS8bLD8ggVF0NT/8QAGAEBAAMBAAAAAAAAAAAAAAAAAAECAwT/xAAhEQEBAQEAAgIDAQEBAAAAAAAAAQIRAzESIRNBUTJCYf/aAAwDAQACEQMRAD8AtRERAREQEREBERAREQEREBERAREQEREBERAREQEREBERAREQEREBERAREQEREBERAREQEREBERAREQEREBERBoeKeLaWgaDM4l7vYiYM0j+WjeQvzNgoTJx/iNUXMoaZhcNMrQ6ct6d7LdkTCdNAXHU9FqOJMOc2vqKepb3jp3VFVE4+zN3cB+zQXvs12cFnMhg2IvbHDFHDDS07KcDusjS0tt4rgHOSNydyfNBCuzfjipqY6qatAbFC0O71rWta2wJLTY3JLS0iwOx11AWHhvEeJYvUZaV/2OlDXPz5WvlLQXMYXXuLue0jKLWyP1NhfO7QMHp6bCa+KkaGn/DmRjXueWtD4mNJBJLfCz3hpPVe3Y+xogmPO1N/s+yREW8s5l9+bzQYvDPF9XC+OGvc195HROfkDSx7ZBEdWgAgPdGDcatmY++jgMPtH7Q6uirHUsAjIDGOu5hcRdjieevI+WU730wOJ5mVAqMgDu8nmljtu7vaYUULW9TLIHPH9ERdtZarjKEvxydr/FlZTsI/mMsVPCfnMT7kFpcEcVtxCj75pAmY3LKz+WQN0db+R1rj3jkVF+EOMq2qjnme4G1NNIxkceneMdGB4dXO1cR6LU43g02BVwrqUZqOV2V7L2awOOsTzyHNj+RsD/V59m73x0r3R2EjaWvILtg5j6cjMPUoO3DfaFitU5+WF8oDWm0MDTYkuF3Fx0BIIH9vqt4Mfxx3sUM/+o08f/UwqDcBw4yBN9hFriLOb04GUOmDdJQefebe/krt4W+1iBrazWYe068ZzXJNgIgAABYbaoIHx/xjiFLPRMhOQvgMkkUjI3XeC7Rxbe3s/dcFahVPdrlTEzEqYyOyhtODsTvORyH8ub4Kw4+MqF7S9s+ZvURyn6MQcceYzJR0FRVRZS+Pu8uYEt8UsbDcAjk481HOy7iyrr5a3v8AIGx92WNa0DJ3mfw5tyPDzufNcdouO09VhFf3D3OydxmJjkYNaiK1i9oB2OyiHAuGTz0eNQ0zsssghy62zAS1ILAeWZrS33oJtxB2nU0L3RQATvb7Ty8MhZrbWSxLz5MBvaw1UUxzj/GI421IhYyAkNDzC5ocSCRk712ZwsD4so22XrwRQUlTVQTviaHd9OwMeNYzTxQtp4sh2OTvXnTV0f8ASrQx/BqeqjyVTA+NpLtXOaGnI5pdmaR91zt+qCFVuL4nIYHMFVEXQRudHHTQuaJLuzOMj2vbroQ3MCBa4uVDHcX486tdQxyvMtyBGY6XN4Wl5ucgbcNBO6vWmLcjMhBblGUg5gW2FiDzFuaqTA4weJKiTmJ3R/7qSpd/2kGx4bm4jFRF9pGaEuAkzspWgM5kGJwdf4qz0RAREQEREBERAREQEREBERAREQEReckoCi3g9EUYxLjemhJBzOcOQA/NR6XtNdfSm8Pm7U/AaLP82P6v+PSyEUJw7tJpXNJma+IjqLg+h0PyWzg45w921Q0eoP5K03m/tX41sscwOnrI+6qImyN3F7gtPVrhq0+hUQHZZE3wR11dHFckRNlGUXNyBpbc9PipnSYtTyi8czHDycPxWYCrSyoRfAeAaGkZMxrHyd8wxyukeXF7TuCBYD1Auo//APFjo+9ip8QmippmhskRaHuLWue7I2S4s273aW1zOve6slFIjXDvBVNSOEl5JpRciSZ2YtLgASxoAa0kANva9gBewssOs4Ailr5a98z8z3QEMAAa0Q9ybEm+a5hHSwcfVTFEHjWUrJWPikaHseC1zTsQeRUG4f7MmUrpstQ8sliqISObWzOZlc2+mYNZYm2pt0U/RBG+DeEWYeJMsrpHSBgcSA0eB0rhZtyR/mkbnYKSIiCFcadncWJTNnknkjLWBgDWsIsCTuRc6k7nmVopex8nbEp/ey//AHArSRBDqLgCJuHy4e+aR4lcHSSizXEtka8ZWnMG6MA59Vm8KcJMoJKh0cjnMlDfC4C7S18z/aG4/i22+6pIiCK8R8A0VY/vi10M9we+hdkfmBBBPInTe1/Nak9lcLz/AIisrZ2/yvlFj63BPwsp+uUGJheHR08TIIm5Y2CzRcusLk7uJJ1KjVNwY2KtkrvtBu+cTFhYABaKojyB2bW4m3t93z0l7nW1Kqvi7itxld3Zs0eH1A2Pre6pvfxTJ1ZLsThG8jRrbfYjqsiGdrxdrg4dQbr5zrOJJA52uhGoPNeGF8Z1NOc0byPpYclE1r9xNkfSyAr5zxHtLrZLjvS3TYaLtgnaRVQO1eSLkm+u9r/RW7f4jj6LRVdw/wBpRLy2YhwIuLcjuNfz6KwaLGoJXBscgcTyHl1SblONgiIrIEREBERARFGOMeMI6Fvsl7zs0bA+ZUWye0ydSdYddicMNu9kay9yATqbdBzVLzdpldM/KxzWA8g3bzv5KPY1xJJKcrnmR3NzjqbdOgWV8l9SLzH9XFW9otKxzmsDngNJDhsXdNdVB8Q48lkuwvs07gaX9baqvYa4k5TpZZ0Dh1+FvpZZbmr/AKrTPJ6buoxMfdbc/vmVrqrFbdL+q7iNpF/Efl9FgVjbbNAVM5ytdV2dUyOGuVrfPc+5a98ZuS0rsb/qV2c/TQn8FvJxlb1kUdVI03aS0qeYDxZURFpDiRpmadR7uig1ObkW3C3uHGVu7cwWXk/8XzF54JirKmISN9HDo7otgoX2bx+GZ+oDsoseRGa/1U0XT49XWe1jqcoiIrqiIiAiIgIiICIiDhcrhcoIxx/K8U/gBJvuOX7uqSq6aXMS++/oVf8Aj8rWMD3AOI9kHbN19yq/E6Z0z3ucRcnN7xyXPvXx01xnsV/NELl2TMfPYLXuEmY2cbWJNtlJ8UY0Ai2p28+q0z5GsFrjxeE2bra/Xmr512K2NLI3XXW+q65CsydgBO9iLC+/6LFkAOo9P1WkqvHdk7mnopxwPxS6F9gMzz4Wi/Uj62CgCyKCoMbw8GxHNRrPYS8fW9M+7W3IJsLkbE87L2UB7POJhURAENJb7Vva/uN9/cp61wIBGxTN7CxyiIrIEREHBVHdrtXeqEQ2YwD/AFO8Tiep1V5L5446qA+uqJHC/isB6AALHye40wj3eCFl/vOHwb+q07ZCHZj1Wa4ulcb308tFgyt3VsT+mqyah7C9rme+/ULaUsjRa5CjqzIWWsSCfNNZ+jOkobOwjc2WLXVDbafNY0ErbC4PwXpNVxkWLW+9YTHKv1qpZ76AkrMp23Y0W13PxACwu8u4NbbU2UkwKkMsrWDmRp5AafRabvIrn7rb4Ng4Aa527tfdyCmVBhzWi1lh1kAE4Y3ZnhH+mwPzBW3ZJcHTZcvv7rpylPDhb3ZaLXB1W2UL4WxVzqnuu7cGlpOYiwsP1U0XZ4b3Ll8s5oREWrMREQEREBERAREQcLlFpeIOJIaRvi8T+TG7+/ootk9pkt9IpxlxA8zuhZE5wi3I2uQDf99FoYKpsoPJ3Rcx8VGWX/K9ouLjfkLn6ArYVWFNJE0exsfiuPf3euvE5OIbX0hu5xBJHyuVHpYwS0kaAiw9+pKsGo8LsptlcDfyNjY/FRjE8P7t7m8+vlcgW+CvjTLeeVGZojc66cv3yWFIy1rLdyw+K/uA/fJYRpy4O20Nvpr81vKzsayS2wXWy9pWADRdCwix6qyiRcFY2+kqI5BqARcdWnQg+Vj9F9MUWXI0t9kgFvoQF8n4efGDbf5L6g4QlLqOnubkMA+Gg+VlX/pP6bhERXQIiIOHKh+02jyVrrCwLGuH+wA/MFXyq17V8Kv3NQOQMbvTcfisfN9crTx++KWjkyZxbfUH1Wukvc3UixCjALS05hfQeW+vx+S0NWfEdLK2L03OPIKQ4RGHCxF/O2i0EY1ClWFvsN1XzX6T44x66AN9n4L2w7ABJG57r3vYAaXsLkrvUDM9ttrqaUFKGxDTXf4i30WN3ZlrjMuvtBYMDteVuw0t0cRrr6XUo4BiyySTP2YMx9bE2+QCw2YdIzwall3Gw38Xl5LeQ0vdQtZ/+khv5tYBp8T8lTfkt+lp4+Vn4cwuOd251181tIw/Kctr+eyQx6BbKijCrxpxqOHcTkgqHmZ2cHQkCwaDr4VYzHAgEG4OoKr/AB2JzTHGB7eYudb2Q21vqpPwpG4Qi787Tq0/l5Lfw7veMPNic63aIi6nMIiICIiAiIgIiINZxBVPjhJYQDtmOwHX1VU15IdeTxBxALgb6k2vfmrkqIGvaWPALSLEHoqrxWCATmGFv8IObbXS7bHTyuufzT9ujwWenjh9E2LNdgdf9VnUNQ4DITZvTkFsTT2F1qqx1iVhXT9Nfjgu11uhCj0bnPe0SHXRvwtY/NSGe5GvNYcWHDO3xc7/AASa4pvPUVnpJMzrDQnc+ZsB9F0xSmfGNRYHTTa/mpNiVYwSxx20L2t/uDiBmb6FY3EUfhlbe5c8W9wbc/G49y0m72K3xTlQNztSD6Lq9zmm3vWRUQgHXn+dljSC7vM/VdUclSXgjBftVQ2C+UuuQeQLRmt8AV9HYPQ9xCyLNmyi19lVHYtgofI6qN7M9k/1uH5Eq5FXM7elERFdAiIgLTcWUAmppBa5aMwHW2v0utyuCL6Kus/KcTLy9VrhHCEfdMmdd2Zt29ASLG4+Krbi3gqpge5/dnJuHAaW8+iv3hyLLA2M7xl7Pg82+Vl4cUsa6FxlJbA3xPA9p4FrDyuSAufObmdjS679V8wtpyDcgrNjr2NHhBupbW92ZHmNtoybtBtcA8jZayfD4nbtF10fD5T7Y/l5Xbh+lkmeHkWaNVP44xlsVAqMyQ6Ru06HVbeLidzdJWH1bqFzeTxb76dPj8uP639wxwO+mi5xE2NKT/NJf1zBReTieJ8zQ13h21BvfTbyUoxJuaFrxqWOv7nf+I+KxubPbeal9N/GxZ9PFstLh9aHtB+K30cmgt0RJhEzppw4M/htzC55gaXHvUnAtoFFsDp3RyDu3aOPiYdrcyOhUqXX4P8ALk83+hERbMhERAREQEREBERBwoLxdgjYcs0egLwLdCenlop2FWPGNfLUztjvkhheSRzc9t7E+Sz8vOfbTx979NvFYt1Wmrm3KzBP4dOi11XKuWuuMGd9l4xk3Z6m5/ptrf12XhLNcr1Y9UTK61NDG6RkjGextroD+i1ePeBoubk3st/fRajiClL4iWDxDXzt5Kc37hr1VeVT9SOlvivEu1XE18xvuuI3WINgfI7LvcD6e7OBD/7bSGG1jGM1ubxo6/ne6kyrjsTxeCSkfBGCx8bszmE3Hj+8y+tjbbkVY6RAiIpBERAXC5RB0bGASRz1ProPwWs4pw11TSywt9ogEeZaQbfJbVQ7tA4jdThsMZyucLl3Ru2nmq2TgqSso3gnK6xHIrFbVEaSC3ny/RZUhBN7+e66WvodVrPTCuWHnuF6tbdYwp28jlPl+S9YonjndWQ4kwqN5aSMpBuLKW4VOXAxPGhbof352WjphdTXgvBxM8udfKwX05nosfJ45qNfH5NZrCpsLnb4mRuIOuy3dK+Zu8bvgVOWMAAA2Gi5WP4I6fzVH8HYXOa4Aix1UhXC5WmMfGcU3v5XoiIrqCIiAiLRY/joi/hxeKU8uTfM+arrUzO1bObq8jeotFw1HOQZJnO8WzT9QOS3qZ12dNZ+N4IiKyoqr4oqG/a58m1xf+7KAfmFairnibg6oM75ICC15zWO7Sdx6LLyy2NPHrlav7X4RryWsqq0dVlT8KYgBYR39CsGThCv3MLj6alYfjrb8kYRlJKz6QX1K1/duidlkaWuG4cLFZkdSBzVNRfNZr3qIcQ8SHWKE+Tn/g38114ix4m8UZt1cPoFFXust/D4f+tMvL5f1l0Lt+pXVEXQ50l7PeIW0FbHO8XYQWP3uGOtdwA3tvZfT0Ugc0OabhwBBHMHUFfHitvso7RWxNFHWSWYP8qRx0aNfA8nZo5fDogutF5U87JGh7HBzTsWkEH3heqAiIgIi6SyBoLnGwAuT0AQY+KYiynjMkhsBy5k9AqU4nxV9TK6R2l9h0HILdcZcQmok8PsN0aPx9SohNruqztUumFK0rxMjx5/VZjmLGe1aSquWVLXGx0PnpzH4LJhc7kf3p+awQ2+4usmniAOhI99/kVbqLG+wl3ibmbmFxp112V34fTsYxojYGggGw8xz6qkMLuCNb7bjorlwPExNG29g4DUfiFWpx7bNERVaiIiAiKGdo+OvgZHHE4te+5JG+UaW95PyQbDGOLYoJBGBn/mINg38yvei4qppI3yB1g05SDve19BzVMVNU6S93WJFr/j6rZ4HhzWNH8Uv5/8rm1vefbfGfHv0tDEeJYxEHRG73aAH7vmQsDhzCHGTvpLncm/MlaTBYA+VubRoIuVZDGgAAbBMS+S9v6X3zxzmf25XKIulyiIiDhcrhcoOFyiII/xZwyysZf2ZWjwu5f2u8voqH4mlfTPfA7SQGxH8vn+SunjrjyDD43NDmyVBHgi3sT96S3sjnbcr5xxCtknkfNI4ue8lzieZKr8Jb1absnHiZCupK4RXtVERFAIiIJ12X8buoZmwyuP2V5s4H/63HZ7eg6hfRTXAgEG4OoPUL47V0djPG5fbD6h2oH8Bx3IG8Z9BqPegt5ERAUV7Qq8xwNjBsZDr/aP+QpUq+7Tn+OEf0uPxP6KKi+lfzFYshWU8LGeFpGDpZeEsayQhCErWuuCsiklBXq97efzXhLEN26dOhUWL9SDD7CyluF1zmFpadRsq+wzEbeF3/ClVDNcXCS/1Wxa2G17ZmZm78x0Ky1XWEYk6F4cNRzHUKf0tS2Roe03B/diosa5117IiKFhUtx1iPfVcpvo05G+jdD87n3q2seru4p5Zf5Wm39x0HzKoSaS5JOv71Uyfam68z+/RZVG97HAg25n8l1pos2vTU/gFmU7Lkfv9/grc6z+XPSWcOVjHBsZb4jofM+SsyNtgB0FlDeDeHgGtmeOd2j05qaLKYmb9N55Nan2IiKwIiIOFyuFygIiIPm3tcwl8GJTOdctm/itJ6O0I9xBHpZQtXF/6hXt/wAA3738c+eU9yB8wfgVTqAiIgIiICIiAvakqXxPbJG4tewhzXDcEG4K8UQfVHBPEbK+kjnFs9ssjR92Qbj0O48iuFSHZZxYKCabOf4cjBp/W1wsfgXLhQPo9V92oe3B/a76hESo16QB6x3oi0jB0/Rcj9/BEUoY1W0ZStRRuOUan21yiReemS4/xB6BSnBHFEVE1IolL+C3G0gvpcfiiKb6Rn/STIiKrZFO0s/4I/3t/FU3J+X1RFOWe/bYYd7J96zsKGrfX8URXZLtpxZrQOg+i9ERZukREQEREHC5REBERB859tEjjicgJJAYwAE7DLew6alQVEQEREBERAREQEREBERB/9k=">
            <a:hlinkClick r:id="rId2"/>
          </p:cNvPr>
          <p:cNvSpPr>
            <a:spLocks noChangeAspect="1" noChangeArrowheads="1"/>
          </p:cNvSpPr>
          <p:nvPr/>
        </p:nvSpPr>
        <p:spPr bwMode="auto">
          <a:xfrm>
            <a:off x="1746250" y="-769938"/>
            <a:ext cx="3676650" cy="1924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030" name="Picture 6" descr="http://www.johnmurphyinternational.com/wp-content/uploads/2012/04/conflict-man-woman-1024x53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6060" y="2780928"/>
            <a:ext cx="6069012" cy="3176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827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Conflictgedrag</a:t>
            </a:r>
          </a:p>
        </p:txBody>
      </p:sp>
      <p:sp>
        <p:nvSpPr>
          <p:cNvPr id="3" name="Tijdelijke aanduiding voor inhoud 2"/>
          <p:cNvSpPr>
            <a:spLocks noGrp="1"/>
          </p:cNvSpPr>
          <p:nvPr>
            <p:ph idx="1"/>
          </p:nvPr>
        </p:nvSpPr>
        <p:spPr/>
        <p:txBody>
          <a:bodyPr>
            <a:normAutofit fontScale="92500" lnSpcReduction="20000"/>
          </a:bodyPr>
          <a:lstStyle/>
          <a:p>
            <a:pPr marL="114300" indent="0">
              <a:buNone/>
            </a:pPr>
            <a:r>
              <a:rPr lang="nl-NL" dirty="0"/>
              <a:t>Conflictgedrag kan zich op de volgende manieren uiten:</a:t>
            </a:r>
          </a:p>
          <a:p>
            <a:r>
              <a:rPr lang="nl-NL" dirty="0"/>
              <a:t>Harder gaan praten</a:t>
            </a:r>
          </a:p>
          <a:p>
            <a:r>
              <a:rPr lang="nl-NL" dirty="0"/>
              <a:t>Wilde gebaren maken</a:t>
            </a:r>
          </a:p>
          <a:p>
            <a:r>
              <a:rPr lang="nl-NL" dirty="0"/>
              <a:t>Geen oogcontact meer maken</a:t>
            </a:r>
          </a:p>
          <a:p>
            <a:r>
              <a:rPr lang="nl-NL" dirty="0"/>
              <a:t>Rode vlekken in de nek krijgen</a:t>
            </a:r>
          </a:p>
          <a:p>
            <a:r>
              <a:rPr lang="nl-NL" dirty="0"/>
              <a:t>Schelden</a:t>
            </a:r>
          </a:p>
          <a:p>
            <a:r>
              <a:rPr lang="nl-NL" dirty="0"/>
              <a:t>Trillen </a:t>
            </a:r>
          </a:p>
          <a:p>
            <a:r>
              <a:rPr lang="nl-NL" dirty="0"/>
              <a:t>Nagels bijten</a:t>
            </a:r>
          </a:p>
          <a:p>
            <a:r>
              <a:rPr lang="nl-NL" dirty="0"/>
              <a:t>Zich afzonderen</a:t>
            </a:r>
          </a:p>
          <a:p>
            <a:endParaRPr lang="nl-NL" dirty="0"/>
          </a:p>
        </p:txBody>
      </p:sp>
    </p:spTree>
    <p:extLst>
      <p:ext uri="{BB962C8B-B14F-4D97-AF65-F5344CB8AC3E}">
        <p14:creationId xmlns:p14="http://schemas.microsoft.com/office/powerpoint/2010/main" val="2746263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oolbo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99_TF02804846_TF02804846" id="{C94990DC-43D7-4EDA-AD9F-2CC864971898}" vid="{43BD6323-6600-4C9E-A44A-05BED6317C3C}"/>
    </a:ext>
  </a:extLst>
</a:theme>
</file>

<file path=ppt/theme/theme2.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1" ma:contentTypeDescription="Een nieuw document maken." ma:contentTypeScope="" ma:versionID="62f3085fd7cb8d9ea273e0ee4216180f">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0f9bf6f3c5bf72a60ccecc636f7542b1"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91BBCC-519D-4CF7-8B08-B80A5BE39969}">
  <ds:schemaRefs>
    <ds:schemaRef ds:uri="http://purl.org/dc/terms/"/>
    <ds:schemaRef ds:uri="169eb86d-0fb8-4364-bb17-d27f6b2029d0"/>
    <ds:schemaRef ds:uri="0bfbde32-856c-4dfd-bc38-4322d606c322"/>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543B1A9-E34B-4500-B6DC-D9462247D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AE7A0D-F127-4916-B13A-516CCB0A8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Schoolbordpresentatie voor het onderwijs (breedbeeld)</Template>
  <TotalTime>144</TotalTime>
  <Words>788</Words>
  <Application>Microsoft Office PowerPoint</Application>
  <PresentationFormat>Aangepast</PresentationFormat>
  <Paragraphs>137</Paragraphs>
  <Slides>22</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22</vt:i4>
      </vt:variant>
    </vt:vector>
  </HeadingPairs>
  <TitlesOfParts>
    <vt:vector size="27" baseType="lpstr">
      <vt:lpstr>Arial</vt:lpstr>
      <vt:lpstr>Consolas</vt:lpstr>
      <vt:lpstr>Corbel</vt:lpstr>
      <vt:lpstr>Wingdings</vt:lpstr>
      <vt:lpstr>Schoolbord 16x9</vt:lpstr>
      <vt:lpstr>Interventies</vt:lpstr>
      <vt:lpstr>Interventies</vt:lpstr>
      <vt:lpstr>Wat zijn interventies?</vt:lpstr>
      <vt:lpstr>Project Interventie</vt:lpstr>
      <vt:lpstr>Interventies bij conflicten</vt:lpstr>
      <vt:lpstr>Theorie conflicten</vt:lpstr>
      <vt:lpstr>Latent conflict</vt:lpstr>
      <vt:lpstr>Manifest conflict</vt:lpstr>
      <vt:lpstr>Conflictgedrag</vt:lpstr>
      <vt:lpstr>Herkennen van conflicten</vt:lpstr>
      <vt:lpstr>Herkennen van conflicten</vt:lpstr>
      <vt:lpstr>Herkennen van conflicten</vt:lpstr>
      <vt:lpstr>Herkennen van conflicten</vt:lpstr>
      <vt:lpstr>Theorie naar de praktijk</vt:lpstr>
      <vt:lpstr>Nog een filmpje</vt:lpstr>
      <vt:lpstr>Conflictmechanismen </vt:lpstr>
      <vt:lpstr>conflictmechanismen</vt:lpstr>
      <vt:lpstr>De 5 bekende conflictmechanismen </vt:lpstr>
      <vt:lpstr>Verloop van een conflict</vt:lpstr>
      <vt:lpstr>De 5 A’s</vt:lpstr>
      <vt:lpstr>Oplossingsgerichte benadering</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Interventies</dc:title>
  <dc:creator>Sieger Rinzema</dc:creator>
  <cp:lastModifiedBy>Sieger Rinzema</cp:lastModifiedBy>
  <cp:revision>2</cp:revision>
  <dcterms:created xsi:type="dcterms:W3CDTF">2019-09-03T12:51:34Z</dcterms:created>
  <dcterms:modified xsi:type="dcterms:W3CDTF">2019-09-11T10:38:18Z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